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8" r:id="rId13"/>
    <p:sldId id="269" r:id="rId14"/>
    <p:sldId id="270" r:id="rId15"/>
    <p:sldId id="271" r:id="rId16"/>
    <p:sldId id="272" r:id="rId17"/>
    <p:sldId id="281" r:id="rId18"/>
    <p:sldId id="282" r:id="rId19"/>
    <p:sldId id="275" r:id="rId20"/>
    <p:sldId id="276" r:id="rId21"/>
    <p:sldId id="291" r:id="rId22"/>
    <p:sldId id="292" r:id="rId23"/>
    <p:sldId id="278" r:id="rId24"/>
    <p:sldId id="300" r:id="rId25"/>
    <p:sldId id="296" r:id="rId26"/>
    <p:sldId id="277" r:id="rId27"/>
    <p:sldId id="280" r:id="rId28"/>
    <p:sldId id="297" r:id="rId29"/>
    <p:sldId id="283" r:id="rId30"/>
    <p:sldId id="287" r:id="rId31"/>
    <p:sldId id="284" r:id="rId32"/>
    <p:sldId id="285" r:id="rId33"/>
    <p:sldId id="286" r:id="rId34"/>
    <p:sldId id="301" r:id="rId35"/>
    <p:sldId id="299" r:id="rId36"/>
    <p:sldId id="28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на Ершова" initials="АЕ" lastIdx="1" clrIdx="0">
    <p:extLst>
      <p:ext uri="{19B8F6BF-5375-455C-9EA6-DF929625EA0E}">
        <p15:presenceInfo xmlns:p15="http://schemas.microsoft.com/office/powerpoint/2012/main" userId="Алена Ерш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C5A76"/>
    <a:srgbClr val="578DA3"/>
    <a:srgbClr val="316685"/>
    <a:srgbClr val="87B8C5"/>
    <a:srgbClr val="ADDCE1"/>
    <a:srgbClr val="6A9CAF"/>
    <a:srgbClr val="A6D5DC"/>
    <a:srgbClr val="83B5C2"/>
    <a:srgbClr val="ACD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598" autoAdjust="0"/>
  </p:normalViewPr>
  <p:slideViewPr>
    <p:cSldViewPr snapToGrid="0">
      <p:cViewPr varScale="1">
        <p:scale>
          <a:sx n="65" d="100"/>
          <a:sy n="65" d="100"/>
        </p:scale>
        <p:origin x="6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19C16-8490-4A5B-90C5-CE26889935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84E0C-342E-4491-B371-5509F9EA266A}">
      <dgm:prSet phldrT="[Текст]"/>
      <dgm:spPr>
        <a:solidFill>
          <a:srgbClr val="6A9CAF"/>
        </a:solidFill>
        <a:ln>
          <a:noFill/>
        </a:ln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Иерархичность</a:t>
          </a:r>
        </a:p>
      </dgm:t>
    </dgm:pt>
    <dgm:pt modelId="{F98B9E72-7CE1-42F5-B8C4-021534C3448A}" type="parTrans" cxnId="{E34B8BD3-C269-4BEB-AB65-AFD4E00EBD6B}">
      <dgm:prSet/>
      <dgm:spPr/>
      <dgm:t>
        <a:bodyPr/>
        <a:lstStyle/>
        <a:p>
          <a:endParaRPr lang="ru-RU"/>
        </a:p>
      </dgm:t>
    </dgm:pt>
    <dgm:pt modelId="{B5037312-8765-47BC-A8CC-F63B22C0B27D}" type="sibTrans" cxnId="{E34B8BD3-C269-4BEB-AB65-AFD4E00EBD6B}">
      <dgm:prSet/>
      <dgm:spPr/>
      <dgm:t>
        <a:bodyPr/>
        <a:lstStyle/>
        <a:p>
          <a:endParaRPr lang="ru-RU"/>
        </a:p>
      </dgm:t>
    </dgm:pt>
    <dgm:pt modelId="{A12DA5B0-8F18-49D4-B659-08E56B9A8AA3}">
      <dgm:prSet phldrT="[Текст]"/>
      <dgm:spPr>
        <a:solidFill>
          <a:srgbClr val="ADDCE1">
            <a:alpha val="45000"/>
          </a:srgbClr>
        </a:solidFill>
        <a:ln>
          <a:noFill/>
        </a:ln>
      </dgm:spPr>
      <dgm:t>
        <a:bodyPr/>
        <a:lstStyle/>
        <a:p>
          <a:pPr indent="0" algn="just">
            <a:buFontTx/>
            <a:buNone/>
          </a:pP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планы предприятия разрабатываются сверху вниз с одновременным обеспечением надежного механизма обратной связи (от топ-менеджмента до цеховых рабочих)</a:t>
          </a:r>
          <a:endParaRPr lang="ru-RU" dirty="0"/>
        </a:p>
      </dgm:t>
    </dgm:pt>
    <dgm:pt modelId="{DD676A4E-56E0-43CA-89A0-EE015530F003}" type="parTrans" cxnId="{5BBC616F-8D2F-4E80-926A-568F04B58F13}">
      <dgm:prSet/>
      <dgm:spPr/>
      <dgm:t>
        <a:bodyPr/>
        <a:lstStyle/>
        <a:p>
          <a:endParaRPr lang="ru-RU"/>
        </a:p>
      </dgm:t>
    </dgm:pt>
    <dgm:pt modelId="{C553B4AD-09A6-49D4-922F-ECC4CA0D21F6}" type="sibTrans" cxnId="{5BBC616F-8D2F-4E80-926A-568F04B58F13}">
      <dgm:prSet/>
      <dgm:spPr/>
      <dgm:t>
        <a:bodyPr/>
        <a:lstStyle/>
        <a:p>
          <a:endParaRPr lang="ru-RU"/>
        </a:p>
      </dgm:t>
    </dgm:pt>
    <dgm:pt modelId="{7601B505-F935-477B-AA80-AECDA1C8F4F9}">
      <dgm:prSet phldrT="[Текст]"/>
      <dgm:spPr>
        <a:solidFill>
          <a:srgbClr val="6A9CAF"/>
        </a:solidFill>
        <a:ln>
          <a:noFill/>
        </a:ln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Интерактивность</a:t>
          </a:r>
        </a:p>
      </dgm:t>
    </dgm:pt>
    <dgm:pt modelId="{D0132689-F609-480B-A626-0D300F905ADD}" type="parTrans" cxnId="{FC2D7544-3226-41A7-A30B-FECBD708C805}">
      <dgm:prSet/>
      <dgm:spPr/>
      <dgm:t>
        <a:bodyPr/>
        <a:lstStyle/>
        <a:p>
          <a:endParaRPr lang="ru-RU"/>
        </a:p>
      </dgm:t>
    </dgm:pt>
    <dgm:pt modelId="{5C15F2C5-BDB4-490E-A790-A15B4BE2FDDA}" type="sibTrans" cxnId="{FC2D7544-3226-41A7-A30B-FECBD708C805}">
      <dgm:prSet/>
      <dgm:spPr/>
      <dgm:t>
        <a:bodyPr/>
        <a:lstStyle/>
        <a:p>
          <a:endParaRPr lang="ru-RU"/>
        </a:p>
      </dgm:t>
    </dgm:pt>
    <dgm:pt modelId="{0A5FFC89-EE96-43CA-A4FB-AEB5DAE9A531}">
      <dgm:prSet phldrT="[Текст]"/>
      <dgm:spPr>
        <a:solidFill>
          <a:srgbClr val="ADDCE1">
            <a:alpha val="50000"/>
          </a:srgbClr>
        </a:solidFill>
        <a:ln>
          <a:noFill/>
        </a:ln>
      </dgm:spPr>
      <dgm:t>
        <a:bodyPr/>
        <a:lstStyle/>
        <a:p>
          <a:pPr indent="0" algn="just">
            <a:buFontTx/>
            <a:buNone/>
          </a:pP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существует возможность моделирования вероятных ситуаций на предмет исследования их влияния на результаты деятельности предприятия в целом или его структурных подразделений в частности</a:t>
          </a:r>
          <a:endParaRPr lang="ru-RU" dirty="0"/>
        </a:p>
      </dgm:t>
    </dgm:pt>
    <dgm:pt modelId="{C0D0F089-A80C-49BB-A489-016639EF29FF}" type="parTrans" cxnId="{3B34813E-5A3C-4916-9878-229FFE862D3F}">
      <dgm:prSet/>
      <dgm:spPr/>
      <dgm:t>
        <a:bodyPr/>
        <a:lstStyle/>
        <a:p>
          <a:endParaRPr lang="ru-RU"/>
        </a:p>
      </dgm:t>
    </dgm:pt>
    <dgm:pt modelId="{B2F46E09-F0E8-4418-955B-2F6CD674D4E5}" type="sibTrans" cxnId="{3B34813E-5A3C-4916-9878-229FFE862D3F}">
      <dgm:prSet/>
      <dgm:spPr/>
      <dgm:t>
        <a:bodyPr/>
        <a:lstStyle/>
        <a:p>
          <a:endParaRPr lang="ru-RU"/>
        </a:p>
      </dgm:t>
    </dgm:pt>
    <dgm:pt modelId="{52C82B89-28EA-412D-91B9-43FFD2575AFE}">
      <dgm:prSet phldrT="[Текст]" custT="1"/>
      <dgm:spPr>
        <a:solidFill>
          <a:srgbClr val="6A9CAF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49352" tIns="85344" rIns="149352" bIns="85344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Интегрированность</a:t>
          </a:r>
        </a:p>
      </dgm:t>
    </dgm:pt>
    <dgm:pt modelId="{FC28B86D-299D-4030-A23F-716365DB129D}" type="parTrans" cxnId="{B3004C54-C985-4E88-9D21-DF586C29D0B8}">
      <dgm:prSet/>
      <dgm:spPr/>
      <dgm:t>
        <a:bodyPr/>
        <a:lstStyle/>
        <a:p>
          <a:endParaRPr lang="ru-RU"/>
        </a:p>
      </dgm:t>
    </dgm:pt>
    <dgm:pt modelId="{0A6FC951-62E1-4484-AD7A-E443A6A5CD3C}" type="sibTrans" cxnId="{B3004C54-C985-4E88-9D21-DF586C29D0B8}">
      <dgm:prSet/>
      <dgm:spPr/>
      <dgm:t>
        <a:bodyPr/>
        <a:lstStyle/>
        <a:p>
          <a:endParaRPr lang="ru-RU"/>
        </a:p>
      </dgm:t>
    </dgm:pt>
    <dgm:pt modelId="{92BF164F-E5DB-4DB0-8CBF-44858D5AB57E}">
      <dgm:prSet phldrT="[Текст]" custT="1"/>
      <dgm:spPr>
        <a:solidFill>
          <a:srgbClr val="ADDCE1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pPr marL="228600" lvl="1" indent="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объединение всех основных функциональных областей деятельности предприятия на оперативном уровне связанных с материальными и финансовыми потоками на предприятии</a:t>
          </a:r>
        </a:p>
      </dgm:t>
    </dgm:pt>
    <dgm:pt modelId="{06ECB7CD-DAB7-49D7-AC03-3B5211D69B91}" type="parTrans" cxnId="{69419CFD-D838-4F29-AE7B-41E3ADF82697}">
      <dgm:prSet/>
      <dgm:spPr/>
      <dgm:t>
        <a:bodyPr/>
        <a:lstStyle/>
        <a:p>
          <a:endParaRPr lang="ru-RU"/>
        </a:p>
      </dgm:t>
    </dgm:pt>
    <dgm:pt modelId="{2C1106E0-C66A-4F46-978D-9709FD65AC8E}" type="sibTrans" cxnId="{69419CFD-D838-4F29-AE7B-41E3ADF82697}">
      <dgm:prSet/>
      <dgm:spPr/>
      <dgm:t>
        <a:bodyPr/>
        <a:lstStyle/>
        <a:p>
          <a:endParaRPr lang="ru-RU"/>
        </a:p>
      </dgm:t>
    </dgm:pt>
    <dgm:pt modelId="{245617D6-0171-41B2-AEA6-873A0CFAF6D6}" type="pres">
      <dgm:prSet presAssocID="{84619C16-8490-4A5B-90C5-CE26889935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F99F9-0E0D-4291-A39F-141A758BEB91}" type="pres">
      <dgm:prSet presAssocID="{85C84E0C-342E-4491-B371-5509F9EA266A}" presName="composite" presStyleCnt="0"/>
      <dgm:spPr/>
    </dgm:pt>
    <dgm:pt modelId="{A2EB4636-6149-4E11-9F2B-CE9927E3C002}" type="pres">
      <dgm:prSet presAssocID="{85C84E0C-342E-4491-B371-5509F9EA266A}" presName="parTx" presStyleLbl="alignNode1" presStyleIdx="0" presStyleCnt="3" custScaleX="126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DA759-BA41-4EE6-9720-249619ADABEF}" type="pres">
      <dgm:prSet presAssocID="{85C84E0C-342E-4491-B371-5509F9EA266A}" presName="desTx" presStyleLbl="alignAccFollowNode1" presStyleIdx="0" presStyleCnt="3" custScaleX="127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155AD-E907-4718-8829-C704F8E29E40}" type="pres">
      <dgm:prSet presAssocID="{B5037312-8765-47BC-A8CC-F63B22C0B27D}" presName="space" presStyleCnt="0"/>
      <dgm:spPr/>
    </dgm:pt>
    <dgm:pt modelId="{99EE3E16-0179-43E4-9609-6DA9322842AA}" type="pres">
      <dgm:prSet presAssocID="{7601B505-F935-477B-AA80-AECDA1C8F4F9}" presName="composite" presStyleCnt="0"/>
      <dgm:spPr/>
    </dgm:pt>
    <dgm:pt modelId="{B04DFFF6-0F09-4520-983C-4FDE741F5A0E}" type="pres">
      <dgm:prSet presAssocID="{7601B505-F935-477B-AA80-AECDA1C8F4F9}" presName="parTx" presStyleLbl="alignNode1" presStyleIdx="1" presStyleCnt="3" custScaleX="121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8A2D-D3BA-4FBE-BEEC-FE2882BF50C5}" type="pres">
      <dgm:prSet presAssocID="{7601B505-F935-477B-AA80-AECDA1C8F4F9}" presName="desTx" presStyleLbl="alignAccFollowNode1" presStyleIdx="1" presStyleCnt="3" custScaleX="12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44299-8154-45B9-A220-38D1C44774F8}" type="pres">
      <dgm:prSet presAssocID="{5C15F2C5-BDB4-490E-A790-A15B4BE2FDDA}" presName="space" presStyleCnt="0"/>
      <dgm:spPr/>
    </dgm:pt>
    <dgm:pt modelId="{F6C8D258-F9B3-4DA1-BB01-B66D54119809}" type="pres">
      <dgm:prSet presAssocID="{52C82B89-28EA-412D-91B9-43FFD2575AFE}" presName="composite" presStyleCnt="0"/>
      <dgm:spPr/>
    </dgm:pt>
    <dgm:pt modelId="{6FD43136-9AE7-44E1-BE60-2C6519D319C6}" type="pres">
      <dgm:prSet presAssocID="{52C82B89-28EA-412D-91B9-43FFD2575AFE}" presName="parTx" presStyleLbl="alignNode1" presStyleIdx="2" presStyleCnt="3" custScaleX="120132">
        <dgm:presLayoutVars>
          <dgm:chMax val="0"/>
          <dgm:chPref val="0"/>
          <dgm:bulletEnabled val="1"/>
        </dgm:presLayoutVars>
      </dgm:prSet>
      <dgm:spPr>
        <a:xfrm>
          <a:off x="7240250" y="44778"/>
          <a:ext cx="3174120" cy="60480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73A88D7-76C3-4AD5-BA2C-FA7A7FDF82AA}" type="pres">
      <dgm:prSet presAssocID="{52C82B89-28EA-412D-91B9-43FFD2575AFE}" presName="desTx" presStyleLbl="alignAccFollowNode1" presStyleIdx="2" presStyleCnt="3" custScaleX="120183">
        <dgm:presLayoutVars>
          <dgm:bulletEnabled val="1"/>
        </dgm:presLayoutVars>
      </dgm:prSet>
      <dgm:spPr>
        <a:xfrm>
          <a:off x="7240250" y="649578"/>
          <a:ext cx="3174120" cy="3891037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ADD060F-22E1-4537-8D8A-E2A840CAFDF5}" type="presOf" srcId="{92BF164F-E5DB-4DB0-8CBF-44858D5AB57E}" destId="{173A88D7-76C3-4AD5-BA2C-FA7A7FDF82AA}" srcOrd="0" destOrd="0" presId="urn:microsoft.com/office/officeart/2005/8/layout/hList1"/>
    <dgm:cxn modelId="{B3004C54-C985-4E88-9D21-DF586C29D0B8}" srcId="{84619C16-8490-4A5B-90C5-CE2688993567}" destId="{52C82B89-28EA-412D-91B9-43FFD2575AFE}" srcOrd="2" destOrd="0" parTransId="{FC28B86D-299D-4030-A23F-716365DB129D}" sibTransId="{0A6FC951-62E1-4484-AD7A-E443A6A5CD3C}"/>
    <dgm:cxn modelId="{1189831C-2109-47D8-BC58-2429FADADEE8}" type="presOf" srcId="{52C82B89-28EA-412D-91B9-43FFD2575AFE}" destId="{6FD43136-9AE7-44E1-BE60-2C6519D319C6}" srcOrd="0" destOrd="0" presId="urn:microsoft.com/office/officeart/2005/8/layout/hList1"/>
    <dgm:cxn modelId="{69419CFD-D838-4F29-AE7B-41E3ADF82697}" srcId="{52C82B89-28EA-412D-91B9-43FFD2575AFE}" destId="{92BF164F-E5DB-4DB0-8CBF-44858D5AB57E}" srcOrd="0" destOrd="0" parTransId="{06ECB7CD-DAB7-49D7-AC03-3B5211D69B91}" sibTransId="{2C1106E0-C66A-4F46-978D-9709FD65AC8E}"/>
    <dgm:cxn modelId="{E34B8BD3-C269-4BEB-AB65-AFD4E00EBD6B}" srcId="{84619C16-8490-4A5B-90C5-CE2688993567}" destId="{85C84E0C-342E-4491-B371-5509F9EA266A}" srcOrd="0" destOrd="0" parTransId="{F98B9E72-7CE1-42F5-B8C4-021534C3448A}" sibTransId="{B5037312-8765-47BC-A8CC-F63B22C0B27D}"/>
    <dgm:cxn modelId="{E91337E7-F4DF-4B05-A924-2D480C3E5478}" type="presOf" srcId="{85C84E0C-342E-4491-B371-5509F9EA266A}" destId="{A2EB4636-6149-4E11-9F2B-CE9927E3C002}" srcOrd="0" destOrd="0" presId="urn:microsoft.com/office/officeart/2005/8/layout/hList1"/>
    <dgm:cxn modelId="{3B34813E-5A3C-4916-9878-229FFE862D3F}" srcId="{7601B505-F935-477B-AA80-AECDA1C8F4F9}" destId="{0A5FFC89-EE96-43CA-A4FB-AEB5DAE9A531}" srcOrd="0" destOrd="0" parTransId="{C0D0F089-A80C-49BB-A489-016639EF29FF}" sibTransId="{B2F46E09-F0E8-4418-955B-2F6CD674D4E5}"/>
    <dgm:cxn modelId="{FC2D7544-3226-41A7-A30B-FECBD708C805}" srcId="{84619C16-8490-4A5B-90C5-CE2688993567}" destId="{7601B505-F935-477B-AA80-AECDA1C8F4F9}" srcOrd="1" destOrd="0" parTransId="{D0132689-F609-480B-A626-0D300F905ADD}" sibTransId="{5C15F2C5-BDB4-490E-A790-A15B4BE2FDDA}"/>
    <dgm:cxn modelId="{6120E60A-517F-427D-B444-48F074ACED0F}" type="presOf" srcId="{0A5FFC89-EE96-43CA-A4FB-AEB5DAE9A531}" destId="{435A8A2D-D3BA-4FBE-BEEC-FE2882BF50C5}" srcOrd="0" destOrd="0" presId="urn:microsoft.com/office/officeart/2005/8/layout/hList1"/>
    <dgm:cxn modelId="{9BB30EBE-3C0D-46D4-ADC4-8BA5B2660454}" type="presOf" srcId="{A12DA5B0-8F18-49D4-B659-08E56B9A8AA3}" destId="{D5EDA759-BA41-4EE6-9720-249619ADABEF}" srcOrd="0" destOrd="0" presId="urn:microsoft.com/office/officeart/2005/8/layout/hList1"/>
    <dgm:cxn modelId="{5BBC616F-8D2F-4E80-926A-568F04B58F13}" srcId="{85C84E0C-342E-4491-B371-5509F9EA266A}" destId="{A12DA5B0-8F18-49D4-B659-08E56B9A8AA3}" srcOrd="0" destOrd="0" parTransId="{DD676A4E-56E0-43CA-89A0-EE015530F003}" sibTransId="{C553B4AD-09A6-49D4-922F-ECC4CA0D21F6}"/>
    <dgm:cxn modelId="{5993683C-205D-4AF4-8350-02907D8134A5}" type="presOf" srcId="{84619C16-8490-4A5B-90C5-CE2688993567}" destId="{245617D6-0171-41B2-AEA6-873A0CFAF6D6}" srcOrd="0" destOrd="0" presId="urn:microsoft.com/office/officeart/2005/8/layout/hList1"/>
    <dgm:cxn modelId="{AE2E328E-18C9-45EF-AD5A-D13BF389DD61}" type="presOf" srcId="{7601B505-F935-477B-AA80-AECDA1C8F4F9}" destId="{B04DFFF6-0F09-4520-983C-4FDE741F5A0E}" srcOrd="0" destOrd="0" presId="urn:microsoft.com/office/officeart/2005/8/layout/hList1"/>
    <dgm:cxn modelId="{0BDC45BD-AC85-4CEA-85B4-5EA44BC21AEF}" type="presParOf" srcId="{245617D6-0171-41B2-AEA6-873A0CFAF6D6}" destId="{8EBF99F9-0E0D-4291-A39F-141A758BEB91}" srcOrd="0" destOrd="0" presId="urn:microsoft.com/office/officeart/2005/8/layout/hList1"/>
    <dgm:cxn modelId="{962DE4B4-54C3-4FA2-A57F-51261509C20A}" type="presParOf" srcId="{8EBF99F9-0E0D-4291-A39F-141A758BEB91}" destId="{A2EB4636-6149-4E11-9F2B-CE9927E3C002}" srcOrd="0" destOrd="0" presId="urn:microsoft.com/office/officeart/2005/8/layout/hList1"/>
    <dgm:cxn modelId="{8BADD67A-85F4-439C-9C3E-377A64C6D9C0}" type="presParOf" srcId="{8EBF99F9-0E0D-4291-A39F-141A758BEB91}" destId="{D5EDA759-BA41-4EE6-9720-249619ADABEF}" srcOrd="1" destOrd="0" presId="urn:microsoft.com/office/officeart/2005/8/layout/hList1"/>
    <dgm:cxn modelId="{46DEDB50-AEF3-4810-80B9-23C18B1C0285}" type="presParOf" srcId="{245617D6-0171-41B2-AEA6-873A0CFAF6D6}" destId="{4D7155AD-E907-4718-8829-C704F8E29E40}" srcOrd="1" destOrd="0" presId="urn:microsoft.com/office/officeart/2005/8/layout/hList1"/>
    <dgm:cxn modelId="{7204E6C6-8CCC-4705-87C2-5F1D4A4C6A00}" type="presParOf" srcId="{245617D6-0171-41B2-AEA6-873A0CFAF6D6}" destId="{99EE3E16-0179-43E4-9609-6DA9322842AA}" srcOrd="2" destOrd="0" presId="urn:microsoft.com/office/officeart/2005/8/layout/hList1"/>
    <dgm:cxn modelId="{DCE22247-EE96-479A-BD0A-B6271EFE1CE8}" type="presParOf" srcId="{99EE3E16-0179-43E4-9609-6DA9322842AA}" destId="{B04DFFF6-0F09-4520-983C-4FDE741F5A0E}" srcOrd="0" destOrd="0" presId="urn:microsoft.com/office/officeart/2005/8/layout/hList1"/>
    <dgm:cxn modelId="{A56532D2-3BF4-434E-A404-1C0CC268FB95}" type="presParOf" srcId="{99EE3E16-0179-43E4-9609-6DA9322842AA}" destId="{435A8A2D-D3BA-4FBE-BEEC-FE2882BF50C5}" srcOrd="1" destOrd="0" presId="urn:microsoft.com/office/officeart/2005/8/layout/hList1"/>
    <dgm:cxn modelId="{4A9B9918-6785-46F6-BA5F-CA5C52620AFB}" type="presParOf" srcId="{245617D6-0171-41B2-AEA6-873A0CFAF6D6}" destId="{90744299-8154-45B9-A220-38D1C44774F8}" srcOrd="3" destOrd="0" presId="urn:microsoft.com/office/officeart/2005/8/layout/hList1"/>
    <dgm:cxn modelId="{D13220D5-970A-4C14-B619-8B8AD03CD7F9}" type="presParOf" srcId="{245617D6-0171-41B2-AEA6-873A0CFAF6D6}" destId="{F6C8D258-F9B3-4DA1-BB01-B66D54119809}" srcOrd="4" destOrd="0" presId="urn:microsoft.com/office/officeart/2005/8/layout/hList1"/>
    <dgm:cxn modelId="{E56CA95C-F23D-4BBA-B872-76016C0F5095}" type="presParOf" srcId="{F6C8D258-F9B3-4DA1-BB01-B66D54119809}" destId="{6FD43136-9AE7-44E1-BE60-2C6519D319C6}" srcOrd="0" destOrd="0" presId="urn:microsoft.com/office/officeart/2005/8/layout/hList1"/>
    <dgm:cxn modelId="{A6C93454-DE69-443F-B757-401B9594697F}" type="presParOf" srcId="{F6C8D258-F9B3-4DA1-BB01-B66D54119809}" destId="{173A88D7-76C3-4AD5-BA2C-FA7A7FDF8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B4636-6149-4E11-9F2B-CE9927E3C002}">
      <dsp:nvSpPr>
        <dsp:cNvPr id="0" name=""/>
        <dsp:cNvSpPr/>
      </dsp:nvSpPr>
      <dsp:spPr>
        <a:xfrm>
          <a:off x="12591" y="300075"/>
          <a:ext cx="3413515" cy="518400"/>
        </a:xfrm>
        <a:prstGeom prst="rect">
          <a:avLst/>
        </a:prstGeom>
        <a:solidFill>
          <a:srgbClr val="6A9C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Иерархичность</a:t>
          </a:r>
        </a:p>
      </dsp:txBody>
      <dsp:txXfrm>
        <a:off x="12591" y="300075"/>
        <a:ext cx="3413515" cy="518400"/>
      </dsp:txXfrm>
    </dsp:sp>
    <dsp:sp modelId="{D5EDA759-BA41-4EE6-9720-249619ADABEF}">
      <dsp:nvSpPr>
        <dsp:cNvPr id="0" name=""/>
        <dsp:cNvSpPr/>
      </dsp:nvSpPr>
      <dsp:spPr>
        <a:xfrm>
          <a:off x="8860" y="818475"/>
          <a:ext cx="3420976" cy="3366364"/>
        </a:xfrm>
        <a:prstGeom prst="rect">
          <a:avLst/>
        </a:prstGeom>
        <a:solidFill>
          <a:srgbClr val="ADDCE1">
            <a:alpha val="4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планы предприятия разрабатываются сверху вниз с одновременным обеспечением надежного механизма обратной связи (от топ-менеджмента до цеховых рабочих)</a:t>
          </a:r>
          <a:endParaRPr lang="ru-RU" sz="1800" kern="1200" dirty="0"/>
        </a:p>
      </dsp:txBody>
      <dsp:txXfrm>
        <a:off x="8860" y="818475"/>
        <a:ext cx="3420976" cy="3366364"/>
      </dsp:txXfrm>
    </dsp:sp>
    <dsp:sp modelId="{B04DFFF6-0F09-4520-983C-4FDE741F5A0E}">
      <dsp:nvSpPr>
        <dsp:cNvPr id="0" name=""/>
        <dsp:cNvSpPr/>
      </dsp:nvSpPr>
      <dsp:spPr>
        <a:xfrm>
          <a:off x="3807247" y="300075"/>
          <a:ext cx="3280802" cy="518400"/>
        </a:xfrm>
        <a:prstGeom prst="rect">
          <a:avLst/>
        </a:prstGeom>
        <a:solidFill>
          <a:srgbClr val="6A9C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Интерактивность</a:t>
          </a:r>
        </a:p>
      </dsp:txBody>
      <dsp:txXfrm>
        <a:off x="3807247" y="300075"/>
        <a:ext cx="3280802" cy="518400"/>
      </dsp:txXfrm>
    </dsp:sp>
    <dsp:sp modelId="{435A8A2D-D3BA-4FBE-BEEC-FE2882BF50C5}">
      <dsp:nvSpPr>
        <dsp:cNvPr id="0" name=""/>
        <dsp:cNvSpPr/>
      </dsp:nvSpPr>
      <dsp:spPr>
        <a:xfrm>
          <a:off x="3806937" y="818475"/>
          <a:ext cx="3281422" cy="3366364"/>
        </a:xfrm>
        <a:prstGeom prst="rect">
          <a:avLst/>
        </a:prstGeom>
        <a:solidFill>
          <a:srgbClr val="ADDCE1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существует возможность моделирования вероятных ситуаций на предмет исследования их влияния на результаты деятельности предприятия в целом или его структурных подразделений в частности</a:t>
          </a:r>
          <a:endParaRPr lang="ru-RU" sz="1800" kern="1200" dirty="0"/>
        </a:p>
      </dsp:txBody>
      <dsp:txXfrm>
        <a:off x="3806937" y="818475"/>
        <a:ext cx="3281422" cy="3366364"/>
      </dsp:txXfrm>
    </dsp:sp>
    <dsp:sp modelId="{6FD43136-9AE7-44E1-BE60-2C6519D319C6}">
      <dsp:nvSpPr>
        <dsp:cNvPr id="0" name=""/>
        <dsp:cNvSpPr/>
      </dsp:nvSpPr>
      <dsp:spPr>
        <a:xfrm>
          <a:off x="7466147" y="300075"/>
          <a:ext cx="3235847" cy="518400"/>
        </a:xfrm>
        <a:prstGeom prst="rect">
          <a:avLst/>
        </a:prstGeom>
        <a:solidFill>
          <a:srgbClr val="6A9C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Интегрированность</a:t>
          </a:r>
        </a:p>
      </dsp:txBody>
      <dsp:txXfrm>
        <a:off x="7466147" y="300075"/>
        <a:ext cx="3235847" cy="518400"/>
      </dsp:txXfrm>
    </dsp:sp>
    <dsp:sp modelId="{173A88D7-76C3-4AD5-BA2C-FA7A7FDF82AA}">
      <dsp:nvSpPr>
        <dsp:cNvPr id="0" name=""/>
        <dsp:cNvSpPr/>
      </dsp:nvSpPr>
      <dsp:spPr>
        <a:xfrm>
          <a:off x="7465460" y="818475"/>
          <a:ext cx="3237220" cy="3366364"/>
        </a:xfrm>
        <a:prstGeom prst="rect">
          <a:avLst/>
        </a:prstGeom>
        <a:solidFill>
          <a:srgbClr val="ADDCE1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объединение всех основных функциональных областей деятельности предприятия на оперативном уровне связанных с материальными и финансовыми потоками на предприятии</a:t>
          </a:r>
        </a:p>
      </dsp:txBody>
      <dsp:txXfrm>
        <a:off x="7465460" y="818475"/>
        <a:ext cx="3237220" cy="336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483FF-DE4B-44E7-9C94-F51608C8FC0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F6838-EC03-4C7F-B79E-DB282FCC8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0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1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43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7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6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1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4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9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8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1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1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7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1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79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2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2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5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3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0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87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5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4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5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1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6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99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F6838-EC03-4C7F-B79E-DB282FCC85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6E632-193D-455E-8165-C5F3A4E5F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3348EE-D742-42B6-A927-D836AAFD9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6F8EA-8D95-4014-885E-5EBB37F3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F8C15-80B5-451D-A1B1-C2AC71AB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99244-AE08-4BB7-9225-2535B7A8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CB4F0-059A-43AF-BF9D-B641B6DD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95246-AD76-4690-837D-2A527E546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8DF1A-6D3E-4DA2-8E5A-32E20979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20E77-B7F1-4215-98AE-CE5EDE81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945C1-FBFC-4979-9531-9935F912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9621A8-D1D3-41C1-A551-DDA2B0624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668639-099B-4462-96D1-0C17A308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C242C-0099-4D9B-931F-F298E7BD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44580-7C3F-4A00-9B80-68BD2E05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8FA55-62C1-412B-8B43-DD515CA8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46982-1787-4097-ABB2-648136B1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A631B-4DCC-46F6-B4BB-CAB66269F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7BA37-2B54-4876-8E7A-9E1A8064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711FA-F04E-4610-93CA-41D61552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5502A-843B-48C3-B872-0EE7C454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7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4C47A-85D4-431A-8D9E-870CA583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C822E-20C8-44A0-AEF9-FF1F7C60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0D470-1977-4E8B-8F58-3F90CC2C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39310-C8DC-4098-B7FD-647E79D4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5F8D4-543A-4773-B956-91B776C1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1BA34-DC87-44C9-A714-D6FBCB9A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60531-D603-49CD-82AA-14CA66A7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893F9C-FD49-464C-9079-A1CEC3EE9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0D9D6-E89A-4EAA-BAAE-8BE0C90F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A35D9-2F17-4D3D-B761-0C1B76B6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DE576-B64C-43E6-8A74-D9EC55BE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1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422FB-68F0-4C67-9033-5008B016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FC13A-EB7A-41F1-9F34-56BB8A11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E2AD68-E548-4922-9922-C7DF0D018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0334EC-F8D1-4406-AF81-9DA91DC4A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101C3A-6D89-4D8F-B7B7-3CFE5001E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CD99B3-9584-4A6F-BD1B-E37736C6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02870E-5792-4E99-89A5-BA719033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47EA8-F917-4B94-8E42-9638DC6B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3521-E4AB-4B30-BE39-C2EC42CF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EC18C7-0CCC-4FE4-9D61-34ED28D3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DC38C8-E8B5-416B-9F50-4ACDDABD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19645-C12C-493C-84DD-80C7AFC1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4CD31D-04F5-465B-BAF3-8E23A40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C6D811-EB1D-4987-A050-D38F0988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91981-16B9-4DAD-B845-27523B34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1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BE737-88A0-4E93-9BFE-6767A375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37208-530D-4A3B-ACE6-0AAF6B3A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47CBD-DBEF-41D9-8481-87CCBDB6E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C7EC-442B-49A1-B1ED-1EE2BC8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6B662-0183-4E21-BA86-E84E6428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F502E8-FAFC-4371-BC31-C7DA18A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BF210-AB0F-4D05-A605-3C458CA3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DB4B67-85CE-49F5-841E-F359D7039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5F9265-0F14-4249-AB9B-7D0684E28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245FC6-006D-40BA-8D15-3DFCAF2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91C82-E94B-4E9D-9DF7-D065F1D2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2C6948-4966-4B27-8126-39B7C544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62FF-3AEC-4FF4-871E-B9D3CA33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EE759-A896-4CA6-B72C-99581C82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BCCC0-3568-48AA-BDAD-18366D78F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BE16-2018-4253-ADF3-6141C2628FA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38822-9DAC-493D-A958-EDA96738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606E9-608A-4D7F-B0B4-5B0BADB2C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E8A-92E4-44BB-82D8-4C4E454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EB65-605A-4DD5-A6A3-5BBC26BF979C}"/>
              </a:ext>
            </a:extLst>
          </p:cNvPr>
          <p:cNvSpPr/>
          <p:nvPr/>
        </p:nvSpPr>
        <p:spPr>
          <a:xfrm rot="10800000"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1318-E31F-4B3B-ABAD-B0EE1E91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71" y="959358"/>
            <a:ext cx="11288486" cy="3869192"/>
          </a:xfrm>
        </p:spPr>
        <p:txBody>
          <a:bodyPr>
            <a:normAutofit/>
          </a:bodyPr>
          <a:lstStyle/>
          <a:p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Мультиагентный подход в планировании и диспетчеризации производства </a:t>
            </a:r>
            <a:r>
              <a:rPr lang="ru-RU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часть комплексных архитектурных решений на предприятии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B04A695-EC18-4EEE-85F8-AAA345EC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5288"/>
            <a:ext cx="9538505" cy="8040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политехнический университет Петра Великого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промышленного менеджмента, экономики и торговли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управления и бизнеса</a:t>
            </a: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B04A695-EC18-4EEE-85F8-AAA345ECB892}"/>
              </a:ext>
            </a:extLst>
          </p:cNvPr>
          <p:cNvSpPr txBox="1">
            <a:spLocks/>
          </p:cNvSpPr>
          <p:nvPr/>
        </p:nvSpPr>
        <p:spPr>
          <a:xfrm>
            <a:off x="2509157" y="5336835"/>
            <a:ext cx="9144000" cy="1146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Д.э.н., проф. Ильин И.В.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К.э.н., доц. Лёвина А.И.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 Никитин Н.С.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7F6B6E-2294-44CD-883B-B511BF42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24" y="3868660"/>
            <a:ext cx="6647063" cy="2719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05CCF0-9813-4225-A041-C20B5F4687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39" y="3935322"/>
            <a:ext cx="6337032" cy="25718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9808533" y="33337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2805" y="-54203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Существующие концепции и информационные системы планирования производства: MRP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162180" y="1828722"/>
            <a:ext cx="1144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MRP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планирование потребности в материалах)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система планирования потребностей в материалах. Возникла в 1950-е гг.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мка 18">
            <a:extLst>
              <a:ext uri="{FF2B5EF4-FFF2-40B4-BE49-F238E27FC236}">
                <a16:creationId xmlns:a16="http://schemas.microsoft.com/office/drawing/2014/main" id="{728EE434-CCD1-4861-BFF8-C0B3BEE4DA6F}"/>
              </a:ext>
            </a:extLst>
          </p:cNvPr>
          <p:cNvSpPr/>
          <p:nvPr/>
        </p:nvSpPr>
        <p:spPr>
          <a:xfrm>
            <a:off x="99072" y="1734695"/>
            <a:ext cx="11568962" cy="848261"/>
          </a:xfrm>
          <a:prstGeom prst="frame">
            <a:avLst>
              <a:gd name="adj1" fmla="val 533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061077-AF85-467B-8139-2DF837C6C1F2}"/>
              </a:ext>
            </a:extLst>
          </p:cNvPr>
          <p:cNvSpPr txBox="1"/>
          <p:nvPr/>
        </p:nvSpPr>
        <p:spPr>
          <a:xfrm>
            <a:off x="631876" y="4031535"/>
            <a:ext cx="38082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MRP-системы для планирования производственных потребностей позволяют оптимизировать время поступления каждого материала, тем самым значительно снижая складские издержки и облегчая ведение производственного учета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BDD921-A058-4972-BE2A-CE4FEAE8F37E}"/>
              </a:ext>
            </a:extLst>
          </p:cNvPr>
          <p:cNvSpPr txBox="1"/>
          <p:nvPr/>
        </p:nvSpPr>
        <p:spPr>
          <a:xfrm>
            <a:off x="591073" y="2764143"/>
            <a:ext cx="10787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Главная задача MRP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обеспечение гарантии наличия необходимого количества требуемых материалов-комплектующих в любой момент времени в рамках срока планирования, наряду с возможным уменьшением постоянных запасов, а, следовательно, разгрузкой склада.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313546-C91B-47F4-A1C5-6B7BBBA67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6" y="4863988"/>
            <a:ext cx="492001" cy="4511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5FC862-6456-4C3B-BE28-CF04242C5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7" y="3988668"/>
            <a:ext cx="3921249" cy="245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500E4F5-AF92-4553-AFFD-D8FBF8CC0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3" y="2929826"/>
            <a:ext cx="492001" cy="4511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9A51D8-37ED-4946-A2A5-BA711A004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551" y="2770878"/>
            <a:ext cx="10893736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99070" y="1840940"/>
            <a:ext cx="11568962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MRP II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– планирование производственных ресурсов. Возникла в 1980-е гг. Стимулом для ее появления стала потребность предприятий в инструментах оперативного планирования и управления производственным процессом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в целом, а не отдельными его фрагментами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мка 18">
            <a:extLst>
              <a:ext uri="{FF2B5EF4-FFF2-40B4-BE49-F238E27FC236}">
                <a16:creationId xmlns:a16="http://schemas.microsoft.com/office/drawing/2014/main" id="{728EE434-CCD1-4861-BFF8-C0B3BEE4DA6F}"/>
              </a:ext>
            </a:extLst>
          </p:cNvPr>
          <p:cNvSpPr/>
          <p:nvPr/>
        </p:nvSpPr>
        <p:spPr>
          <a:xfrm>
            <a:off x="49536" y="1805977"/>
            <a:ext cx="11668034" cy="1093972"/>
          </a:xfrm>
          <a:prstGeom prst="frame">
            <a:avLst>
              <a:gd name="adj1" fmla="val 4486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F7CC0C-2298-4173-A090-2FEE45198C13}"/>
              </a:ext>
            </a:extLst>
          </p:cNvPr>
          <p:cNvGrpSpPr/>
          <p:nvPr/>
        </p:nvGrpSpPr>
        <p:grpSpPr>
          <a:xfrm>
            <a:off x="2333720" y="4365761"/>
            <a:ext cx="7099662" cy="1988296"/>
            <a:chOff x="2312591" y="4998260"/>
            <a:chExt cx="6608417" cy="166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15E025-0AF4-4826-ABE8-4C79F8175814}"/>
                </a:ext>
              </a:extLst>
            </p:cNvPr>
            <p:cNvSpPr txBox="1"/>
            <p:nvPr/>
          </p:nvSpPr>
          <p:spPr>
            <a:xfrm>
              <a:off x="8875289" y="595636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8" name="Скругленный прямоугольник 3">
              <a:extLst>
                <a:ext uri="{FF2B5EF4-FFF2-40B4-BE49-F238E27FC236}">
                  <a16:creationId xmlns:a16="http://schemas.microsoft.com/office/drawing/2014/main" id="{36A13183-B5CB-4BC4-AB9C-014A7C7D4CE1}"/>
                </a:ext>
              </a:extLst>
            </p:cNvPr>
            <p:cNvSpPr/>
            <p:nvPr/>
          </p:nvSpPr>
          <p:spPr>
            <a:xfrm>
              <a:off x="2585038" y="5110730"/>
              <a:ext cx="1901952" cy="1021554"/>
            </a:xfrm>
            <a:prstGeom prst="roundRect">
              <a:avLst>
                <a:gd name="adj" fmla="val 50000"/>
              </a:avLst>
            </a:prstGeom>
            <a:solidFill>
              <a:srgbClr val="ADDCE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Segoe UI"/>
                  <a:cs typeface="Arial" panose="020B0604020202020204" pitchFamily="34" charset="0"/>
                  <a:sym typeface="Segoe UI"/>
                </a:rPr>
                <a:t>MRP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DA0BD6-E804-4E1C-87C9-FFD0117A51E8}"/>
                </a:ext>
              </a:extLst>
            </p:cNvPr>
            <p:cNvSpPr txBox="1"/>
            <p:nvPr/>
          </p:nvSpPr>
          <p:spPr>
            <a:xfrm>
              <a:off x="2312591" y="6141028"/>
              <a:ext cx="2335816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kumimoji="0" lang="ru-RU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ланирование</a:t>
              </a:r>
              <a:r>
                <a:rPr kumimoji="0" lang="ru-RU" sz="1400" b="0" i="1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 </a:t>
              </a:r>
              <a:r>
                <a:rPr kumimoji="0" lang="ru-RU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материальных ресурсов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A2BC0-E7B4-4958-BBF4-B39B3183F7E9}"/>
                </a:ext>
              </a:extLst>
            </p:cNvPr>
            <p:cNvSpPr txBox="1"/>
            <p:nvPr/>
          </p:nvSpPr>
          <p:spPr>
            <a:xfrm>
              <a:off x="4810248" y="4998260"/>
              <a:ext cx="1728216" cy="1246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kumimoji="0" lang="ru-RU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ланирование</a:t>
              </a:r>
              <a:r>
                <a:rPr kumimoji="0" lang="ru-RU" sz="1400" b="0" i="1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 </a:t>
              </a:r>
              <a:r>
                <a:rPr kumimoji="0" lang="ru-RU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прочих ресурсов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ru-RU" sz="5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(трудовых,</a:t>
              </a:r>
              <a:r>
                <a:rPr kumimoji="0" lang="ru-RU" sz="1400" b="0" i="1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egoe UI"/>
                </a:rPr>
                <a:t> финансовых, мощностей)</a:t>
              </a:r>
              <a:endParaRPr kumimoji="0" lang="ru-RU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egoe UI"/>
              </a:endParaRPr>
            </a:p>
          </p:txBody>
        </p:sp>
        <p:sp>
          <p:nvSpPr>
            <p:cNvPr id="32" name="Скругленный прямоугольник 7">
              <a:extLst>
                <a:ext uri="{FF2B5EF4-FFF2-40B4-BE49-F238E27FC236}">
                  <a16:creationId xmlns:a16="http://schemas.microsoft.com/office/drawing/2014/main" id="{A840F67C-A94B-444F-B92A-F7CFF4D6B852}"/>
                </a:ext>
              </a:extLst>
            </p:cNvPr>
            <p:cNvSpPr/>
            <p:nvPr/>
          </p:nvSpPr>
          <p:spPr>
            <a:xfrm>
              <a:off x="6996196" y="5109922"/>
              <a:ext cx="1901952" cy="1021554"/>
            </a:xfrm>
            <a:prstGeom prst="roundRect">
              <a:avLst>
                <a:gd name="adj" fmla="val 50000"/>
              </a:avLst>
            </a:prstGeom>
            <a:solidFill>
              <a:srgbClr val="ADDCE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Segoe UI"/>
                  <a:cs typeface="Arial" panose="020B0604020202020204" pitchFamily="34" charset="0"/>
                  <a:sym typeface="Segoe UI"/>
                </a:rPr>
                <a:t>MRP</a:t>
              </a:r>
              <a:r>
                <a: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Segoe UI"/>
                  <a:cs typeface="Arial" panose="020B0604020202020204" pitchFamily="34" charset="0"/>
                  <a:sym typeface="Segoe UI"/>
                </a:rPr>
                <a:t> 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Segoe UI"/>
                  <a:cs typeface="Arial" panose="020B0604020202020204" pitchFamily="34" charset="0"/>
                  <a:sym typeface="Segoe UI"/>
                </a:rPr>
                <a:t>II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3B035B-BE92-4E3D-83BC-C264639A6F9A}"/>
                </a:ext>
              </a:extLst>
            </p:cNvPr>
            <p:cNvSpPr txBox="1"/>
            <p:nvPr/>
          </p:nvSpPr>
          <p:spPr>
            <a:xfrm>
              <a:off x="4506686" y="5382981"/>
              <a:ext cx="577346" cy="477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500" b="1" i="1" dirty="0"/>
                <a:t>+</a:t>
              </a:r>
              <a:endParaRPr kumimoji="0" lang="ru-RU" sz="25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Segoe U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733AE1-61AC-4C90-902B-D3345DE6D3E9}"/>
                </a:ext>
              </a:extLst>
            </p:cNvPr>
            <p:cNvSpPr txBox="1"/>
            <p:nvPr/>
          </p:nvSpPr>
          <p:spPr>
            <a:xfrm>
              <a:off x="6386311" y="5382981"/>
              <a:ext cx="495682" cy="477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500" b="1" i="1" dirty="0"/>
                <a:t>=</a:t>
              </a:r>
              <a:endParaRPr kumimoji="0" lang="ru-RU" sz="25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Segoe U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23A9A4C-4759-4DDC-9DF8-D6CAB90E96D8}"/>
              </a:ext>
            </a:extLst>
          </p:cNvPr>
          <p:cNvSpPr txBox="1"/>
          <p:nvPr/>
        </p:nvSpPr>
        <p:spPr>
          <a:xfrm>
            <a:off x="282805" y="-54203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Существующие концепции и информационные системы планирования производства: MRP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20DD7F-7A28-46BA-961A-0158B98EBA58}"/>
              </a:ext>
            </a:extLst>
          </p:cNvPr>
          <p:cNvSpPr txBox="1"/>
          <p:nvPr/>
        </p:nvSpPr>
        <p:spPr>
          <a:xfrm>
            <a:off x="722906" y="3201986"/>
            <a:ext cx="10527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MRP II обеспечивает решение задач планирования деятельности предприятия в натуральных единицах, финансовое планирование – в денежном выражении.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4FBD19-E753-4A41-B177-3FF0BF75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6" y="3303787"/>
            <a:ext cx="548688" cy="45114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CC3218-5BAD-44AC-ACF4-82098BF7B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76" y="3201986"/>
            <a:ext cx="10754447" cy="6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224CD2-D674-479C-B40E-2F17DCA5A2D6}"/>
              </a:ext>
            </a:extLst>
          </p:cNvPr>
          <p:cNvSpPr txBox="1"/>
          <p:nvPr/>
        </p:nvSpPr>
        <p:spPr>
          <a:xfrm>
            <a:off x="3443819" y="1800603"/>
            <a:ext cx="7637837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MRP II опирается на три базовых принципа: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3A9A4C-4759-4DDC-9DF8-D6CAB90E96D8}"/>
              </a:ext>
            </a:extLst>
          </p:cNvPr>
          <p:cNvSpPr txBox="1"/>
          <p:nvPr/>
        </p:nvSpPr>
        <p:spPr>
          <a:xfrm>
            <a:off x="282805" y="-54203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Существующие концепции и информационные системы планирования производства: MRP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II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9BD1E82-8094-4809-AE92-B2DC91B53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919011"/>
              </p:ext>
            </p:extLst>
          </p:nvPr>
        </p:nvGraphicFramePr>
        <p:xfrm>
          <a:off x="611757" y="2079789"/>
          <a:ext cx="10711542" cy="448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9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212479" y="2045577"/>
            <a:ext cx="11393646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APS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– развитые системы планирования. Возникли в 1990-е гг. Это система синхронного планирования производства, ориентированная на интеграцию планирования звеньев цепи поставок, с учетом всех особенностей и ограничения производства.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мка 18">
            <a:extLst>
              <a:ext uri="{FF2B5EF4-FFF2-40B4-BE49-F238E27FC236}">
                <a16:creationId xmlns:a16="http://schemas.microsoft.com/office/drawing/2014/main" id="{728EE434-CCD1-4861-BFF8-C0B3BEE4DA6F}"/>
              </a:ext>
            </a:extLst>
          </p:cNvPr>
          <p:cNvSpPr/>
          <p:nvPr/>
        </p:nvSpPr>
        <p:spPr>
          <a:xfrm>
            <a:off x="113211" y="2045577"/>
            <a:ext cx="11592182" cy="1093972"/>
          </a:xfrm>
          <a:prstGeom prst="frame">
            <a:avLst>
              <a:gd name="adj1" fmla="val 4486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004CB2-D240-4F7D-B8A7-C6B9B5AD9CE8}"/>
              </a:ext>
            </a:extLst>
          </p:cNvPr>
          <p:cNvSpPr txBox="1"/>
          <p:nvPr/>
        </p:nvSpPr>
        <p:spPr>
          <a:xfrm>
            <a:off x="831493" y="3807997"/>
            <a:ext cx="1052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планировании всего производственного процесса появляется возможность за считанные секунды определить реалистичный график отгрузки заказов с учетом всех постоянно изменяющихся условий — как внутренних, так и внешних.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D3F07-8058-4E48-A327-F0FF5C502299}"/>
              </a:ext>
            </a:extLst>
          </p:cNvPr>
          <p:cNvSpPr txBox="1"/>
          <p:nvPr/>
        </p:nvSpPr>
        <p:spPr>
          <a:xfrm>
            <a:off x="282805" y="-54203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Существующие концепции и информационные системы планирования производства: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APS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66B47-57D8-4127-BBB3-1564BC8B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5" y="4039866"/>
            <a:ext cx="548688" cy="4511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AEA7A-EDE0-4121-8DAC-72FAC9B59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93" y="3718452"/>
            <a:ext cx="10638401" cy="10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97033" y="49979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Сравнение концепций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MRP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и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APS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F140AE1-EC1E-4DB4-9579-B3E8938AE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47012"/>
              </p:ext>
            </p:extLst>
          </p:nvPr>
        </p:nvGraphicFramePr>
        <p:xfrm>
          <a:off x="216190" y="1957910"/>
          <a:ext cx="11366210" cy="461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010">
                  <a:extLst>
                    <a:ext uri="{9D8B030D-6E8A-4147-A177-3AD203B41FA5}">
                      <a16:colId xmlns:a16="http://schemas.microsoft.com/office/drawing/2014/main" val="164041000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783699041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563419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APS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7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АЛГОРИТМА</a:t>
                      </a: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/>
                        </a:rPr>
                        <a:t>реактивный</a:t>
                      </a: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egoe UI"/>
                        </a:rPr>
                        <a:t>проактивный</a:t>
                      </a:r>
                      <a:endParaRPr lang="ru-RU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Segoe UI"/>
                      </a:endParaRP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АЛГОРИТМ</a:t>
                      </a: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Вначале планируются необходимые материалы и изделия (подразумеваются неограниченные мощности).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Затем определяются необходимые для изготовления этих деталей производственные ресурсы (предполагается, что все материалы доступны).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этого возникает необходимость перепланирования материалов – неоднократная реализация цикла планирования</a:t>
                      </a:r>
                    </a:p>
                    <a:p>
                      <a:pPr algn="just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одномоментно (синхронно) планируются необходимые материалы и ресурсы, принимая во внимание доступные мощности при планировании движения материалов и имея в виду, что все ресурсы работают в условиях ограниченных мощностей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каждая операция планируется в соответствии с необходимыми потребностями в людях, машинах и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тп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6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планирования занимает довольно много времени, а его нехватка часто приводит к составлению планов, не вполне сбалансированных по ресурсам и мощностям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производственные графики, полностью сбалансированные с доступными материалами и мощностями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14737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Анализ существующих концепций производственного планирования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5C05DD7A-D90E-416D-BF9E-6409BFC88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90678"/>
              </p:ext>
            </p:extLst>
          </p:nvPr>
        </p:nvGraphicFramePr>
        <p:xfrm>
          <a:off x="50801" y="1738871"/>
          <a:ext cx="11647710" cy="503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724">
                  <a:extLst>
                    <a:ext uri="{9D8B030D-6E8A-4147-A177-3AD203B41FA5}">
                      <a16:colId xmlns:a16="http://schemas.microsoft.com/office/drawing/2014/main" val="1640410009"/>
                    </a:ext>
                  </a:extLst>
                </a:gridCol>
                <a:gridCol w="2271905">
                  <a:extLst>
                    <a:ext uri="{9D8B030D-6E8A-4147-A177-3AD203B41FA5}">
                      <a16:colId xmlns:a16="http://schemas.microsoft.com/office/drawing/2014/main" val="1783699041"/>
                    </a:ext>
                  </a:extLst>
                </a:gridCol>
                <a:gridCol w="2752742">
                  <a:extLst>
                    <a:ext uri="{9D8B030D-6E8A-4147-A177-3AD203B41FA5}">
                      <a16:colId xmlns:a16="http://schemas.microsoft.com/office/drawing/2014/main" val="2563419156"/>
                    </a:ext>
                  </a:extLst>
                </a:gridCol>
                <a:gridCol w="5352339">
                  <a:extLst>
                    <a:ext uri="{9D8B030D-6E8A-4147-A177-3AD203B41FA5}">
                      <a16:colId xmlns:a16="http://schemas.microsoft.com/office/drawing/2014/main" val="383633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</a:t>
                      </a: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 II</a:t>
                      </a: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APS</a:t>
                      </a: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7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Достоинства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будущих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запасов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складах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производства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учитывая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нестабильность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среды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поломки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срывов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поставки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спроса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учетом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загруженности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производства, 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определить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реальную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дату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корректировок расписания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учетом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загрузка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ресурсов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узких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конечных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Недостатки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учитываются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связанные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ресурсами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неограниченной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загрузки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использующийся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рамках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MRP,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вносит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значительные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погрешности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</a:t>
                      </a: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прошлое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текущей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Большие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из-за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рекурсивного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подхода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допущением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неограниченности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ресурсов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дискретное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непрерывного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производства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Значительное время, затрачиваемое на построение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расписания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структуры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адаптивность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масштабируемость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Алгоритмы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планирования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приходится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пересматривать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усложнять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добавляя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конечном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приводит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значительным сложностям при его построении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расписания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требуют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постоянной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процедуры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перепланирования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приводить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нестабильности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расписания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периодическому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изменению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плановых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выпуска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заказам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43A23530-CCE8-4625-B159-C35AC271183E}"/>
              </a:ext>
            </a:extLst>
          </p:cNvPr>
          <p:cNvSpPr/>
          <p:nvPr/>
        </p:nvSpPr>
        <p:spPr>
          <a:xfrm rot="10800000">
            <a:off x="763414" y="1825722"/>
            <a:ext cx="9834954" cy="1051576"/>
          </a:xfrm>
          <a:prstGeom prst="homePlate">
            <a:avLst/>
          </a:prstGeom>
          <a:solidFill>
            <a:srgbClr val="ACDBE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BAD447-0B83-4CE1-922D-D953978F3360}"/>
              </a:ext>
            </a:extLst>
          </p:cNvPr>
          <p:cNvSpPr/>
          <p:nvPr/>
        </p:nvSpPr>
        <p:spPr>
          <a:xfrm>
            <a:off x="1095792" y="3077008"/>
            <a:ext cx="9502578" cy="3139321"/>
          </a:xfrm>
          <a:prstGeom prst="rect">
            <a:avLst/>
          </a:prstGeom>
          <a:solidFill>
            <a:schemeClr val="bg1"/>
          </a:solidFill>
          <a:ln w="25400">
            <a:solidFill>
              <a:srgbClr val="3166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-5582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Обоснование актуальности применения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мультиагентных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технологий при решении производственных задач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459D77-1C24-4F90-B224-8DF242DA413E}"/>
              </a:ext>
            </a:extLst>
          </p:cNvPr>
          <p:cNvSpPr txBox="1"/>
          <p:nvPr/>
        </p:nvSpPr>
        <p:spPr>
          <a:xfrm>
            <a:off x="1095792" y="3184321"/>
            <a:ext cx="9257248" cy="313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Многооперационность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технологических процессов, разнообразие используемого оборудования и неравномерность поступления новых заказов во времени требуют от планово-диспетчерских отделов предприятий способности перестраивать работу цехов в режиме реального времени, что при среднем и высоком уровне загруженности производства и потребности в планировании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диспетчировании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учетом множества ограничений реального производства является сложной задачей, а порой и невыполнимой, вследствие ограниченности ресурсов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неоптимальности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используемых инструментов.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9B0177-4E6B-447A-A418-7B4DFE17A4B1}"/>
              </a:ext>
            </a:extLst>
          </p:cNvPr>
          <p:cNvSpPr txBox="1"/>
          <p:nvPr/>
        </p:nvSpPr>
        <p:spPr>
          <a:xfrm>
            <a:off x="1560248" y="1936012"/>
            <a:ext cx="9707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планировании сложных технологических процессов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259267D7-45BB-4249-8A9B-22B7D35A8AF6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H="1" flipV="1">
            <a:off x="763414" y="2351510"/>
            <a:ext cx="332378" cy="1077490"/>
          </a:xfrm>
          <a:prstGeom prst="bentConnector4">
            <a:avLst>
              <a:gd name="adj1" fmla="val 1528"/>
              <a:gd name="adj2" fmla="val 101744"/>
            </a:avLst>
          </a:prstGeom>
          <a:ln w="25400">
            <a:solidFill>
              <a:srgbClr val="3166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43A23530-CCE8-4625-B159-C35AC271183E}"/>
              </a:ext>
            </a:extLst>
          </p:cNvPr>
          <p:cNvSpPr/>
          <p:nvPr/>
        </p:nvSpPr>
        <p:spPr>
          <a:xfrm rot="10800000">
            <a:off x="763414" y="1825722"/>
            <a:ext cx="9834954" cy="1051576"/>
          </a:xfrm>
          <a:prstGeom prst="homePlate">
            <a:avLst/>
          </a:prstGeom>
          <a:solidFill>
            <a:srgbClr val="ACDBE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BAD447-0B83-4CE1-922D-D953978F3360}"/>
              </a:ext>
            </a:extLst>
          </p:cNvPr>
          <p:cNvSpPr/>
          <p:nvPr/>
        </p:nvSpPr>
        <p:spPr>
          <a:xfrm>
            <a:off x="1095792" y="3077009"/>
            <a:ext cx="9502578" cy="2825952"/>
          </a:xfrm>
          <a:prstGeom prst="rect">
            <a:avLst/>
          </a:prstGeom>
          <a:solidFill>
            <a:schemeClr val="bg1"/>
          </a:solidFill>
          <a:ln w="25400">
            <a:solidFill>
              <a:srgbClr val="3166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-5582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Обоснование актуальности применения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мультиагентных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технологий при решении производственных задач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459D77-1C24-4F90-B224-8DF242DA413E}"/>
              </a:ext>
            </a:extLst>
          </p:cNvPr>
          <p:cNvSpPr txBox="1"/>
          <p:nvPr/>
        </p:nvSpPr>
        <p:spPr>
          <a:xfrm>
            <a:off x="1095792" y="3224961"/>
            <a:ext cx="92572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методы планирования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диспетчирования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производства, построенные на базе методологий MRP, MRP II, APS не позволяют осуществлять детальное оперативное планирование производства за сжатые сроки, что вынуждает промышленные предприятия ослаблять требования к моделям, что в конечном счете негативно сказывается на качестве планов и, как следствие, на финансовом результате. Также данные методы не подразумевают возможность диспетчеризации производства в режиме реального времени.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9B0177-4E6B-447A-A418-7B4DFE17A4B1}"/>
              </a:ext>
            </a:extLst>
          </p:cNvPr>
          <p:cNvSpPr txBox="1"/>
          <p:nvPr/>
        </p:nvSpPr>
        <p:spPr>
          <a:xfrm>
            <a:off x="1560248" y="1936012"/>
            <a:ext cx="9707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существующих методов оперативного планирования и диспетчирования производства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259267D7-45BB-4249-8A9B-22B7D35A8AF6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H="1" flipV="1">
            <a:off x="763414" y="2351510"/>
            <a:ext cx="332378" cy="1077490"/>
          </a:xfrm>
          <a:prstGeom prst="bentConnector4">
            <a:avLst>
              <a:gd name="adj1" fmla="val 1528"/>
              <a:gd name="adj2" fmla="val 101744"/>
            </a:avLst>
          </a:prstGeom>
          <a:ln w="25400">
            <a:solidFill>
              <a:srgbClr val="3166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8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43A23530-CCE8-4625-B159-C35AC271183E}"/>
              </a:ext>
            </a:extLst>
          </p:cNvPr>
          <p:cNvSpPr/>
          <p:nvPr/>
        </p:nvSpPr>
        <p:spPr>
          <a:xfrm rot="10800000">
            <a:off x="763414" y="1825722"/>
            <a:ext cx="9834954" cy="1051576"/>
          </a:xfrm>
          <a:prstGeom prst="homePlate">
            <a:avLst/>
          </a:prstGeom>
          <a:solidFill>
            <a:srgbClr val="ACDBE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BAD447-0B83-4CE1-922D-D953978F3360}"/>
              </a:ext>
            </a:extLst>
          </p:cNvPr>
          <p:cNvSpPr/>
          <p:nvPr/>
        </p:nvSpPr>
        <p:spPr>
          <a:xfrm>
            <a:off x="1095792" y="3077009"/>
            <a:ext cx="9502578" cy="2155392"/>
          </a:xfrm>
          <a:prstGeom prst="rect">
            <a:avLst/>
          </a:prstGeom>
          <a:solidFill>
            <a:schemeClr val="bg1"/>
          </a:solidFill>
          <a:ln w="25400">
            <a:solidFill>
              <a:srgbClr val="31668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-5582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Обоснование актуальности применения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мультиагентных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технологий при решении производственных задач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459D77-1C24-4F90-B224-8DF242DA413E}"/>
              </a:ext>
            </a:extLst>
          </p:cNvPr>
          <p:cNvSpPr txBox="1"/>
          <p:nvPr/>
        </p:nvSpPr>
        <p:spPr>
          <a:xfrm>
            <a:off x="1095792" y="3184321"/>
            <a:ext cx="9257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Неоптимальное распределение задач по управлению производственными процессами между ERP, APS и MES системами, вследствие невозможности систем класса APS, MRP II планировать технологические операции с прогнозируемой погрешностью, порождает значительную нагрузку на MES системы и повышенный уровень риска по заказам в рамках ERP.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9B0177-4E6B-447A-A418-7B4DFE17A4B1}"/>
              </a:ext>
            </a:extLst>
          </p:cNvPr>
          <p:cNvSpPr txBox="1"/>
          <p:nvPr/>
        </p:nvSpPr>
        <p:spPr>
          <a:xfrm>
            <a:off x="1560248" y="1936012"/>
            <a:ext cx="8792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Неоптимальное распределение ответственности между ERP, APS и MES системами</a:t>
            </a: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259267D7-45BB-4249-8A9B-22B7D35A8AF6}"/>
              </a:ext>
            </a:extLst>
          </p:cNvPr>
          <p:cNvCxnSpPr>
            <a:cxnSpLocks/>
            <a:stCxn id="35" idx="3"/>
          </p:cNvCxnSpPr>
          <p:nvPr/>
        </p:nvCxnSpPr>
        <p:spPr>
          <a:xfrm rot="10800000" flipH="1" flipV="1">
            <a:off x="763414" y="2351510"/>
            <a:ext cx="332378" cy="1077490"/>
          </a:xfrm>
          <a:prstGeom prst="bentConnector4">
            <a:avLst>
              <a:gd name="adj1" fmla="val 1528"/>
              <a:gd name="adj2" fmla="val 101744"/>
            </a:avLst>
          </a:prstGeom>
          <a:ln w="25400">
            <a:solidFill>
              <a:srgbClr val="3166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трелка: пятиугольник 49">
            <a:extLst>
              <a:ext uri="{FF2B5EF4-FFF2-40B4-BE49-F238E27FC236}">
                <a16:creationId xmlns:a16="http://schemas.microsoft.com/office/drawing/2014/main" id="{0F7E998E-5831-4ADE-9B61-C4E8E9F749ED}"/>
              </a:ext>
            </a:extLst>
          </p:cNvPr>
          <p:cNvSpPr/>
          <p:nvPr/>
        </p:nvSpPr>
        <p:spPr>
          <a:xfrm rot="10800000">
            <a:off x="1316752" y="1753407"/>
            <a:ext cx="9558496" cy="912202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пятиугольник 50">
            <a:extLst>
              <a:ext uri="{FF2B5EF4-FFF2-40B4-BE49-F238E27FC236}">
                <a16:creationId xmlns:a16="http://schemas.microsoft.com/office/drawing/2014/main" id="{790A6121-B9EA-42D0-A55E-82A1DA3F24B4}"/>
              </a:ext>
            </a:extLst>
          </p:cNvPr>
          <p:cNvSpPr/>
          <p:nvPr/>
        </p:nvSpPr>
        <p:spPr>
          <a:xfrm rot="10800000">
            <a:off x="1314163" y="2734042"/>
            <a:ext cx="9558496" cy="930304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пятиугольник 51">
            <a:extLst>
              <a:ext uri="{FF2B5EF4-FFF2-40B4-BE49-F238E27FC236}">
                <a16:creationId xmlns:a16="http://schemas.microsoft.com/office/drawing/2014/main" id="{A578188F-1EC0-4852-BA7A-0FCFD94BED93}"/>
              </a:ext>
            </a:extLst>
          </p:cNvPr>
          <p:cNvSpPr/>
          <p:nvPr/>
        </p:nvSpPr>
        <p:spPr>
          <a:xfrm rot="10800000">
            <a:off x="1314163" y="3739027"/>
            <a:ext cx="9558496" cy="951544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пятиугольник 52">
            <a:extLst>
              <a:ext uri="{FF2B5EF4-FFF2-40B4-BE49-F238E27FC236}">
                <a16:creationId xmlns:a16="http://schemas.microsoft.com/office/drawing/2014/main" id="{54B543E6-E718-4644-9541-17125BB6E28D}"/>
              </a:ext>
            </a:extLst>
          </p:cNvPr>
          <p:cNvSpPr/>
          <p:nvPr/>
        </p:nvSpPr>
        <p:spPr>
          <a:xfrm rot="10800000">
            <a:off x="1300688" y="4777795"/>
            <a:ext cx="9558496" cy="912385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пятиугольник 48">
            <a:extLst>
              <a:ext uri="{FF2B5EF4-FFF2-40B4-BE49-F238E27FC236}">
                <a16:creationId xmlns:a16="http://schemas.microsoft.com/office/drawing/2014/main" id="{7D17A017-4212-466F-8CC9-EC1026688FF0}"/>
              </a:ext>
            </a:extLst>
          </p:cNvPr>
          <p:cNvSpPr/>
          <p:nvPr/>
        </p:nvSpPr>
        <p:spPr>
          <a:xfrm rot="10800000">
            <a:off x="1314163" y="5773600"/>
            <a:ext cx="9558496" cy="943599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17785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Сложности при построении расписания стандартными методами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398747-D162-4FD3-A0D8-ECB33A1011EC}"/>
              </a:ext>
            </a:extLst>
          </p:cNvPr>
          <p:cNvSpPr txBox="1"/>
          <p:nvPr/>
        </p:nvSpPr>
        <p:spPr>
          <a:xfrm>
            <a:off x="1731493" y="1821849"/>
            <a:ext cx="8735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Многокритериальность задачи, определяющая невозможность однозначного определения оптимальности того или иного решения.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DF8688-6D51-4CAE-B11C-E780037FE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0" y="3467189"/>
            <a:ext cx="1538184" cy="153818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20D30D-4B48-42B4-974D-198B73C87C6E}"/>
              </a:ext>
            </a:extLst>
          </p:cNvPr>
          <p:cNvSpPr txBox="1"/>
          <p:nvPr/>
        </p:nvSpPr>
        <p:spPr>
          <a:xfrm>
            <a:off x="1753903" y="5737568"/>
            <a:ext cx="8994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Несущественные изменения на производстве приводят к необходимости перестроения всего расписания, то есть решения задачи заново. Низкий уровень адаптивности систем.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F2CCC8-5C2B-43A6-B5DE-DACE0E629D28}"/>
              </a:ext>
            </a:extLst>
          </p:cNvPr>
          <p:cNvSpPr txBox="1"/>
          <p:nvPr/>
        </p:nvSpPr>
        <p:spPr>
          <a:xfrm>
            <a:off x="1753903" y="4864216"/>
            <a:ext cx="8781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вычислительных ресурсов, требуемое для возможности построения расписания.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62B96-DC78-4B07-B1D7-7267CEDEF987}"/>
              </a:ext>
            </a:extLst>
          </p:cNvPr>
          <p:cNvSpPr txBox="1"/>
          <p:nvPr/>
        </p:nvSpPr>
        <p:spPr>
          <a:xfrm>
            <a:off x="1737204" y="3865662"/>
            <a:ext cx="8731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Большее количество вариантов планирования (маршрутов) одного и того же заказа.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134B14-9F03-4442-9AF9-5CBDE92AAD25}"/>
              </a:ext>
            </a:extLst>
          </p:cNvPr>
          <p:cNvSpPr txBox="1"/>
          <p:nvPr/>
        </p:nvSpPr>
        <p:spPr>
          <a:xfrm>
            <a:off x="1753903" y="2845251"/>
            <a:ext cx="8690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NP-полнота задачи (сложность поиска решения увеличивается нелинейно).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7161867-9243-4D6C-A9C9-AC8227173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0" y="2476772"/>
            <a:ext cx="1444890" cy="144489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E6BF8AF-F3C7-4B5B-8223-B48D2DA0E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5" y="4320371"/>
            <a:ext cx="1905000" cy="1905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799FA72-5FFD-4303-8D0E-A511E7B52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3" y="1419121"/>
            <a:ext cx="1509746" cy="15097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2E6C164-27CC-49A8-9731-678C001C2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7" y="5463874"/>
            <a:ext cx="1597284" cy="15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5374640" y="3845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C6D8-7DCD-49E2-AE1A-FAE788B61D38}"/>
              </a:ext>
            </a:extLst>
          </p:cNvPr>
          <p:cNvSpPr txBox="1"/>
          <p:nvPr/>
        </p:nvSpPr>
        <p:spPr>
          <a:xfrm>
            <a:off x="355599" y="469017"/>
            <a:ext cx="114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Область исследовани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856C5-638F-497B-B060-2201218B50F0}"/>
              </a:ext>
            </a:extLst>
          </p:cNvPr>
          <p:cNvSpPr txBox="1"/>
          <p:nvPr/>
        </p:nvSpPr>
        <p:spPr>
          <a:xfrm>
            <a:off x="1474838" y="2251586"/>
            <a:ext cx="92128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Управление современными социально-экономическими и техническими системами направлено на обеспечение их эффективного функционирования и непрерывного развития в динамично меняющихся </a:t>
            </a:r>
            <a:r>
              <a:rPr lang="ru-RU" sz="2200" dirty="0" smtClean="0"/>
              <a:t>условиях. </a:t>
            </a:r>
          </a:p>
          <a:p>
            <a:pPr algn="just"/>
            <a:r>
              <a:rPr lang="ru-RU" sz="2200" dirty="0" smtClean="0"/>
              <a:t>Такое </a:t>
            </a:r>
            <a:r>
              <a:rPr lang="ru-RU" sz="2200" dirty="0"/>
              <a:t>управление базируется </a:t>
            </a:r>
            <a:r>
              <a:rPr lang="ru-RU" sz="2200" dirty="0" smtClean="0"/>
              <a:t>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общих </a:t>
            </a:r>
            <a:r>
              <a:rPr lang="ru-RU" sz="2200" dirty="0"/>
              <a:t>закономерностях управления социально-экономическими системами, </a:t>
            </a:r>
            <a:endParaRPr lang="ru-RU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возможностях </a:t>
            </a:r>
            <a:r>
              <a:rPr lang="ru-RU" sz="2200" dirty="0"/>
              <a:t>современных информационных и цифровых технологий, технологий управления на основе данных, </a:t>
            </a:r>
            <a:endParaRPr lang="ru-RU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современных </a:t>
            </a:r>
            <a:r>
              <a:rPr lang="ru-RU" sz="2200" dirty="0"/>
              <a:t>математических и статистических методов для поддержки принятия решений и повышения эффективности систем управления.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E0E0617-59FC-4B11-95CE-C7B9E1093A29}"/>
              </a:ext>
            </a:extLst>
          </p:cNvPr>
          <p:cNvSpPr/>
          <p:nvPr/>
        </p:nvSpPr>
        <p:spPr>
          <a:xfrm>
            <a:off x="1206887" y="1966452"/>
            <a:ext cx="9794227" cy="4414683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7299A8-A7C4-420C-8CCD-470101DBE848}"/>
              </a:ext>
            </a:extLst>
          </p:cNvPr>
          <p:cNvSpPr/>
          <p:nvPr/>
        </p:nvSpPr>
        <p:spPr>
          <a:xfrm>
            <a:off x="6901970" y="2076368"/>
            <a:ext cx="4501825" cy="4118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7" y="177859"/>
            <a:ext cx="117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Мультиагентный подход для планирования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BC56B7-C920-4C94-883E-37191FE59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3" y="2130141"/>
            <a:ext cx="6330742" cy="4192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F2F81-8BBC-43A4-ABAE-01FAC2147931}"/>
              </a:ext>
            </a:extLst>
          </p:cNvPr>
          <p:cNvSpPr txBox="1"/>
          <p:nvPr/>
        </p:nvSpPr>
        <p:spPr>
          <a:xfrm>
            <a:off x="7707989" y="1604243"/>
            <a:ext cx="2682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98448-AA24-44D2-A7BF-4306578D23BA}"/>
              </a:ext>
            </a:extLst>
          </p:cNvPr>
          <p:cNvSpPr txBox="1"/>
          <p:nvPr/>
        </p:nvSpPr>
        <p:spPr>
          <a:xfrm>
            <a:off x="6877295" y="2098942"/>
            <a:ext cx="4121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адаптивность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расписания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D11C7-2B59-4C75-AF78-8C4126720307}"/>
              </a:ext>
            </a:extLst>
          </p:cNvPr>
          <p:cNvSpPr txBox="1"/>
          <p:nvPr/>
        </p:nvSpPr>
        <p:spPr>
          <a:xfrm>
            <a:off x="6878980" y="2570736"/>
            <a:ext cx="3778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скорость расчета производственных планов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A686B4-E5D9-4A67-B599-758535BB9C25}"/>
              </a:ext>
            </a:extLst>
          </p:cNvPr>
          <p:cNvSpPr txBox="1"/>
          <p:nvPr/>
        </p:nvSpPr>
        <p:spPr>
          <a:xfrm>
            <a:off x="6889140" y="3249605"/>
            <a:ext cx="4319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фактора человеческой ошибки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3E11F-98DC-484C-B105-7C6604D03DC0}"/>
              </a:ext>
            </a:extLst>
          </p:cNvPr>
          <p:cNvSpPr txBox="1"/>
          <p:nvPr/>
        </p:nvSpPr>
        <p:spPr>
          <a:xfrm>
            <a:off x="6877295" y="3916721"/>
            <a:ext cx="4502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планировать и оперативно перепланировать заказы с большим количеством детале-сборочных единиц в рамках технологии производства.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CF7C4-C743-44F1-8779-954683EE7AF1}"/>
              </a:ext>
            </a:extLst>
          </p:cNvPr>
          <p:cNvSpPr txBox="1"/>
          <p:nvPr/>
        </p:nvSpPr>
        <p:spPr>
          <a:xfrm>
            <a:off x="6884861" y="5148053"/>
            <a:ext cx="359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Расширяемость критериев планирования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905565-030F-4371-8805-AB1E84474C15}"/>
              </a:ext>
            </a:extLst>
          </p:cNvPr>
          <p:cNvSpPr txBox="1"/>
          <p:nvPr/>
        </p:nvSpPr>
        <p:spPr>
          <a:xfrm>
            <a:off x="6933967" y="5891719"/>
            <a:ext cx="4458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Накопление знаний о процессах планирования и их дальнейшее использование в работе</a:t>
            </a: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AC83D1D7-4B68-426B-B42F-D645B03672BD}"/>
              </a:ext>
            </a:extLst>
          </p:cNvPr>
          <p:cNvSpPr/>
          <p:nvPr/>
        </p:nvSpPr>
        <p:spPr>
          <a:xfrm>
            <a:off x="66194" y="1993258"/>
            <a:ext cx="6445319" cy="4510619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59227DC2-BADA-4F88-B902-E3631F43ACFF}"/>
              </a:ext>
            </a:extLst>
          </p:cNvPr>
          <p:cNvSpPr/>
          <p:nvPr/>
        </p:nvSpPr>
        <p:spPr>
          <a:xfrm>
            <a:off x="6509708" y="1994547"/>
            <a:ext cx="382498" cy="454642"/>
          </a:xfrm>
          <a:prstGeom prst="chevron">
            <a:avLst/>
          </a:prstGeom>
          <a:solidFill>
            <a:srgbClr val="A1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91FFB85A-616D-49A2-A24C-D63BAF9C58EA}"/>
              </a:ext>
            </a:extLst>
          </p:cNvPr>
          <p:cNvSpPr/>
          <p:nvPr/>
        </p:nvSpPr>
        <p:spPr>
          <a:xfrm>
            <a:off x="6504864" y="2666036"/>
            <a:ext cx="379997" cy="454642"/>
          </a:xfrm>
          <a:prstGeom prst="chevron">
            <a:avLst/>
          </a:prstGeom>
          <a:solidFill>
            <a:srgbClr val="88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DAFC83D6-C625-4AD2-B759-4472A03D68AE}"/>
              </a:ext>
            </a:extLst>
          </p:cNvPr>
          <p:cNvSpPr/>
          <p:nvPr/>
        </p:nvSpPr>
        <p:spPr>
          <a:xfrm>
            <a:off x="6511514" y="3350097"/>
            <a:ext cx="365782" cy="454642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: шеврон 31">
            <a:extLst>
              <a:ext uri="{FF2B5EF4-FFF2-40B4-BE49-F238E27FC236}">
                <a16:creationId xmlns:a16="http://schemas.microsoft.com/office/drawing/2014/main" id="{748BE527-99D6-4C34-ADF8-648FB5724341}"/>
              </a:ext>
            </a:extLst>
          </p:cNvPr>
          <p:cNvSpPr/>
          <p:nvPr/>
        </p:nvSpPr>
        <p:spPr>
          <a:xfrm>
            <a:off x="6504862" y="4242097"/>
            <a:ext cx="365783" cy="454642"/>
          </a:xfrm>
          <a:prstGeom prst="chevron">
            <a:avLst/>
          </a:prstGeom>
          <a:solidFill>
            <a:srgbClr val="4B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FBA72025-E259-4EE2-8638-557B871994C7}"/>
              </a:ext>
            </a:extLst>
          </p:cNvPr>
          <p:cNvSpPr/>
          <p:nvPr/>
        </p:nvSpPr>
        <p:spPr>
          <a:xfrm>
            <a:off x="6511513" y="6040129"/>
            <a:ext cx="359132" cy="454642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2CD77B29-2D91-400F-86A8-DFDFBBD47733}"/>
              </a:ext>
            </a:extLst>
          </p:cNvPr>
          <p:cNvSpPr/>
          <p:nvPr/>
        </p:nvSpPr>
        <p:spPr>
          <a:xfrm>
            <a:off x="6495650" y="5225545"/>
            <a:ext cx="381645" cy="454642"/>
          </a:xfrm>
          <a:prstGeom prst="chevron">
            <a:avLst/>
          </a:prstGeom>
          <a:solidFill>
            <a:srgbClr val="3E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7528359-003A-4D5E-A090-F52D1A51B494}"/>
              </a:ext>
            </a:extLst>
          </p:cNvPr>
          <p:cNvSpPr/>
          <p:nvPr/>
        </p:nvSpPr>
        <p:spPr>
          <a:xfrm>
            <a:off x="6901714" y="2598908"/>
            <a:ext cx="4502081" cy="56953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688B293-C8B0-4A35-B075-09BE9895EB2E}"/>
              </a:ext>
            </a:extLst>
          </p:cNvPr>
          <p:cNvSpPr/>
          <p:nvPr/>
        </p:nvSpPr>
        <p:spPr>
          <a:xfrm>
            <a:off x="6890652" y="3281069"/>
            <a:ext cx="4513143" cy="56953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F7802F4-F571-4ADF-BED8-687F853F2A39}"/>
              </a:ext>
            </a:extLst>
          </p:cNvPr>
          <p:cNvSpPr/>
          <p:nvPr/>
        </p:nvSpPr>
        <p:spPr>
          <a:xfrm>
            <a:off x="6877296" y="3946515"/>
            <a:ext cx="4526500" cy="11323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503D6F4-2D35-4102-AE53-8066443ADFE0}"/>
              </a:ext>
            </a:extLst>
          </p:cNvPr>
          <p:cNvSpPr/>
          <p:nvPr/>
        </p:nvSpPr>
        <p:spPr>
          <a:xfrm>
            <a:off x="6877295" y="5179817"/>
            <a:ext cx="4515438" cy="56953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313AD38-90DC-438E-B571-A0385B921D89}"/>
              </a:ext>
            </a:extLst>
          </p:cNvPr>
          <p:cNvSpPr/>
          <p:nvPr/>
        </p:nvSpPr>
        <p:spPr>
          <a:xfrm>
            <a:off x="6877295" y="5860565"/>
            <a:ext cx="4526500" cy="9233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133717" y="-54203"/>
            <a:ext cx="1171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Обзор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применения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мультиагентного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подхода в планировании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FEE310-37AB-4D86-A984-0D78BCB7C041}"/>
              </a:ext>
            </a:extLst>
          </p:cNvPr>
          <p:cNvSpPr txBox="1"/>
          <p:nvPr/>
        </p:nvSpPr>
        <p:spPr>
          <a:xfrm>
            <a:off x="133717" y="1710781"/>
            <a:ext cx="11493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литературе наиболее часто упоминаются следующие модули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мультиагентной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системы для управления ресурсами при планировании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диспетчиризации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производства: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8E145-0E3D-45F0-81F9-E01F721AE6ED}"/>
              </a:ext>
            </a:extLst>
          </p:cNvPr>
          <p:cNvSpPr txBox="1"/>
          <p:nvPr/>
        </p:nvSpPr>
        <p:spPr>
          <a:xfrm>
            <a:off x="343013" y="2280682"/>
            <a:ext cx="11201612" cy="459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 распознавания образов ситуаций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озволяет выявлять скрытые знания в данных, которые могут использоваться для прогнозирования потребностей или возможностей.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Адаптивный планировщик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основной модуль, который обрабатывает поступающий поток событий и в начале создает, а далее постоянно корректирует расписания в режиме реального времени, предоставляя пользователю возможность дорабатывать их в интерактивном режиме.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Редактор онтологии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Помогает создавать или редактировать онтологию производственной или транспортной сети, которая требуется для последующего построения сцен этой сети.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Редактор сцены.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озволяет создавать конкретную ситуацию в модели производственной сети предприятия и вручную или автоматически описывать начальное состояние сети, извлекая данные из других источников.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Симулятор.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Это инструмент, который помогает понять, к какому результату приведет то или иное изменение в системе в будущем, без разрушения текущего расписания.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 эволюционного дизайна.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втономно создает и развивает сети, создавая предположения о том, как адаптировать сеть к постоянно меняющимся спросу и предложению.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Онтология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Онтология представляет собой семантическую сеть знаний о том, как функционирует виртуальный мир предметной области, который в общем случае может содержать как декларативные (описательные), так и процедурные компоненты. </a:t>
            </a: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D5638CBE-98D1-498E-B4E2-AE5A01988C87}"/>
              </a:ext>
            </a:extLst>
          </p:cNvPr>
          <p:cNvSpPr/>
          <p:nvPr/>
        </p:nvSpPr>
        <p:spPr>
          <a:xfrm>
            <a:off x="49324" y="2367542"/>
            <a:ext cx="300250" cy="321113"/>
          </a:xfrm>
          <a:prstGeom prst="chevron">
            <a:avLst/>
          </a:prstGeom>
          <a:solidFill>
            <a:srgbClr val="A1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FDAE7613-A133-497C-995A-21A52C6E6B61}"/>
              </a:ext>
            </a:extLst>
          </p:cNvPr>
          <p:cNvSpPr/>
          <p:nvPr/>
        </p:nvSpPr>
        <p:spPr>
          <a:xfrm>
            <a:off x="51287" y="2914258"/>
            <a:ext cx="298287" cy="321113"/>
          </a:xfrm>
          <a:prstGeom prst="chevron">
            <a:avLst/>
          </a:prstGeom>
          <a:solidFill>
            <a:srgbClr val="88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998F4CF4-1F4F-48CE-ABEB-30C5FD19850B}"/>
              </a:ext>
            </a:extLst>
          </p:cNvPr>
          <p:cNvSpPr/>
          <p:nvPr/>
        </p:nvSpPr>
        <p:spPr>
          <a:xfrm>
            <a:off x="49324" y="3765616"/>
            <a:ext cx="287128" cy="321113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EFF55FE3-02EF-4AC8-8448-CF247D0169DA}"/>
              </a:ext>
            </a:extLst>
          </p:cNvPr>
          <p:cNvSpPr/>
          <p:nvPr/>
        </p:nvSpPr>
        <p:spPr>
          <a:xfrm>
            <a:off x="55884" y="4826106"/>
            <a:ext cx="287129" cy="321113"/>
          </a:xfrm>
          <a:prstGeom prst="chevron">
            <a:avLst/>
          </a:prstGeom>
          <a:solidFill>
            <a:srgbClr val="4B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74C24EA2-5C73-4EA0-9A6B-0BB2B6B5B128}"/>
              </a:ext>
            </a:extLst>
          </p:cNvPr>
          <p:cNvSpPr/>
          <p:nvPr/>
        </p:nvSpPr>
        <p:spPr>
          <a:xfrm>
            <a:off x="61105" y="5974154"/>
            <a:ext cx="281908" cy="321113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58C1C9ED-5095-4D05-8187-C676E1C14713}"/>
              </a:ext>
            </a:extLst>
          </p:cNvPr>
          <p:cNvSpPr/>
          <p:nvPr/>
        </p:nvSpPr>
        <p:spPr>
          <a:xfrm>
            <a:off x="31652" y="5404253"/>
            <a:ext cx="299580" cy="321113"/>
          </a:xfrm>
          <a:prstGeom prst="chevron">
            <a:avLst/>
          </a:prstGeom>
          <a:solidFill>
            <a:srgbClr val="3E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46CF78DF-9ACA-4EB5-BAF8-98AB84A4C497}"/>
              </a:ext>
            </a:extLst>
          </p:cNvPr>
          <p:cNvSpPr/>
          <p:nvPr/>
        </p:nvSpPr>
        <p:spPr>
          <a:xfrm>
            <a:off x="49323" y="4294634"/>
            <a:ext cx="287128" cy="321113"/>
          </a:xfrm>
          <a:prstGeom prst="chevron">
            <a:avLst/>
          </a:prstGeom>
          <a:solidFill>
            <a:srgbClr val="578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133717" y="-54203"/>
            <a:ext cx="1171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Обзор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применения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мультиагентного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подхода в планировании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F9448B-FA47-4442-A011-E30C07BA9839}"/>
              </a:ext>
            </a:extLst>
          </p:cNvPr>
          <p:cNvSpPr txBox="1"/>
          <p:nvPr/>
        </p:nvSpPr>
        <p:spPr>
          <a:xfrm>
            <a:off x="214997" y="1727165"/>
            <a:ext cx="1121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промышленной реализации современных интеллектуальных систем управления в реальном времени, построенных на  принципах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мультиагентных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технологий: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A9A879B0-1987-46CB-85AB-B5CB377AF0D6}"/>
              </a:ext>
            </a:extLst>
          </p:cNvPr>
          <p:cNvSpPr/>
          <p:nvPr/>
        </p:nvSpPr>
        <p:spPr>
          <a:xfrm rot="10800000">
            <a:off x="864064" y="2492058"/>
            <a:ext cx="10561219" cy="940132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055A7439-D1BA-4725-993C-44C36F26CF97}"/>
              </a:ext>
            </a:extLst>
          </p:cNvPr>
          <p:cNvSpPr/>
          <p:nvPr/>
        </p:nvSpPr>
        <p:spPr>
          <a:xfrm rot="10800000">
            <a:off x="864069" y="3543222"/>
            <a:ext cx="10561215" cy="912204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D3A8825D-D3B2-4715-B74E-DC4AA0BAA684}"/>
              </a:ext>
            </a:extLst>
          </p:cNvPr>
          <p:cNvSpPr/>
          <p:nvPr/>
        </p:nvSpPr>
        <p:spPr>
          <a:xfrm rot="10800000">
            <a:off x="864069" y="4580074"/>
            <a:ext cx="10561218" cy="917687"/>
          </a:xfrm>
          <a:prstGeom prst="homePlate">
            <a:avLst>
              <a:gd name="adj" fmla="val 50294"/>
            </a:avLst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395FFA02-CD59-4396-9524-DCB03E40E12E}"/>
              </a:ext>
            </a:extLst>
          </p:cNvPr>
          <p:cNvSpPr/>
          <p:nvPr/>
        </p:nvSpPr>
        <p:spPr>
          <a:xfrm rot="10800000">
            <a:off x="864073" y="5617230"/>
            <a:ext cx="10561214" cy="1116585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AE7AB-CAC3-44B4-BA7D-567FB835AC7C}"/>
              </a:ext>
            </a:extLst>
          </p:cNvPr>
          <p:cNvSpPr txBox="1"/>
          <p:nvPr/>
        </p:nvSpPr>
        <p:spPr>
          <a:xfrm>
            <a:off x="1324323" y="2497896"/>
            <a:ext cx="10100961" cy="9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Мультиагентная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система для построения расписания полетов и грузоперевозок для Международной космической станции: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предоставляет интерактивную поддержку разработки плана полетов и доставки грузов, учитывая множество настроек и ограничений.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6C8D8-9A92-465E-A2DC-EF62AB403DCA}"/>
              </a:ext>
            </a:extLst>
          </p:cNvPr>
          <p:cNvSpPr txBox="1"/>
          <p:nvPr/>
        </p:nvSpPr>
        <p:spPr>
          <a:xfrm>
            <a:off x="1398846" y="5656601"/>
            <a:ext cx="100264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система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оперативного управления ресурсами в проектах: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предназначена для решения проблемы оперативного управления кадровыми ресурсами в  проектах научно-исследовательских и  опытно-конструкторских работ (НИР и  ОКР) при создании образцов новой авиакосмической техники.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0F9F7-7EF2-4B0E-B5FC-BED0311D72A2}"/>
              </a:ext>
            </a:extLst>
          </p:cNvPr>
          <p:cNvSpPr txBox="1"/>
          <p:nvPr/>
        </p:nvSpPr>
        <p:spPr>
          <a:xfrm>
            <a:off x="1365319" y="4623422"/>
            <a:ext cx="10059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Мультиагентная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система производственного планирования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создана для увеличения производительности и эффективности завода путем адаптивного распределения ресурсов, планирования, оптимизации и контроля цехов сборки в реальном времени.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4009F-43C8-493D-A526-403399326EB8}"/>
              </a:ext>
            </a:extLst>
          </p:cNvPr>
          <p:cNvSpPr txBox="1"/>
          <p:nvPr/>
        </p:nvSpPr>
        <p:spPr>
          <a:xfrm>
            <a:off x="1324323" y="3583380"/>
            <a:ext cx="10100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Интеллектуальная система управления ресурсами РЖД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Railways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предназначена для согласованного построения и  адаптации многосвязных и  многоуровневых расписаний работы подразделений РЖД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BBBEDD-61A1-4AE5-B575-2879B16CC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62" y="4279182"/>
            <a:ext cx="1332824" cy="13328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3B3BBEC-A1A8-4EDD-B479-3197972B8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72" y="5435762"/>
            <a:ext cx="1518895" cy="15188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0ABDBB9-985E-4BD3-B454-6551A18146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63" y="3263286"/>
            <a:ext cx="1441614" cy="14416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9CC0D7B-87C7-473B-AD25-5D0FC8350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77" y="2321377"/>
            <a:ext cx="1332824" cy="1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81AEB8-55A4-4F68-8145-793CDEC7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3" y="3449942"/>
            <a:ext cx="5639289" cy="3313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6B071-6D48-4350-A120-0F9A5751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" y="3449941"/>
            <a:ext cx="5639289" cy="33132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511070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Формальная постановка задачи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7FD589DA-DF3F-452D-A315-AF67646E9D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711" y="3877733"/>
                <a:ext cx="5470371" cy="28854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45719" rIns="45719">
                <a:noAutofit/>
              </a:bodyPr>
              <a:lstStyle>
                <a:lvl1pPr marL="0" marR="0" indent="0" algn="l" defTabSz="914400" rtl="0" latinLnBrk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cap="none" spc="0" baseline="0">
                    <a:ln>
                      <a:noFill/>
                    </a:ln>
                    <a:solidFill>
                      <a:srgbClr val="80808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1pPr>
                <a:lvl2pPr marL="718457" marR="0" indent="-261257" algn="l" defTabSz="914400" rtl="0" latinLnBrk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1600" b="0" i="0" u="none" strike="noStrike" cap="none" spc="0" baseline="0">
                    <a:ln>
                      <a:noFill/>
                    </a:ln>
                    <a:solidFill>
                      <a:srgbClr val="80808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2pPr>
                <a:lvl3pPr marL="1219200" marR="0" indent="-304800" algn="l" defTabSz="914400" rtl="0" latinLnBrk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1600" b="0" i="0" u="none" strike="noStrike" cap="none" spc="0" baseline="0">
                    <a:ln>
                      <a:noFill/>
                    </a:ln>
                    <a:solidFill>
                      <a:srgbClr val="80808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3pPr>
                <a:lvl4pPr marL="1704109" marR="0" indent="-332509" algn="l" defTabSz="914400" rtl="0" latinLnBrk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1600" b="0" i="0" u="none" strike="noStrike" cap="none" spc="0" baseline="0">
                    <a:ln>
                      <a:noFill/>
                    </a:ln>
                    <a:solidFill>
                      <a:srgbClr val="80808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4pPr>
                <a:lvl5pPr marL="2161309" marR="0" indent="-332509" algn="l" defTabSz="914400" rtl="0" latinLnBrk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1600" b="0" i="0" u="none" strike="noStrike" cap="none" spc="0" baseline="0">
                    <a:ln>
                      <a:noFill/>
                    </a:ln>
                    <a:solidFill>
                      <a:srgbClr val="80808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5pPr>
                <a:lvl6pPr marL="26416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6pPr>
                <a:lvl7pPr marL="30988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7pPr>
                <a:lvl8pPr marL="35560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8pPr>
                <a:lvl9pPr marL="4013200" marR="0" indent="-355600" algn="l" defTabSz="914400" rtl="0" latinLnBrk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00000"/>
                  <a:buFont typeface="Arial"/>
                  <a:buChar char="•"/>
                  <a:tabLst/>
                  <a:defRPr sz="28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Segoe UI"/>
                    <a:ea typeface="Segoe UI"/>
                    <a:cs typeface="Segoe UI"/>
                    <a:sym typeface="Segoe UI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Ресурсы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предоставляют свои мощности для реализации заказов из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согласно номенклатуре изготавливаемых продуктов из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посредством выполнения технологических операций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Реализация заказа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подразумевает 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выполнение ресурсами из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конечного количества операций из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набора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 определённой последовательности, определяемой специфическим технологическим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процессом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соответствии с которым производится </a:t>
                </a:r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hangingPunct="1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hangingPunct="1"/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2">
                <a:extLst>
                  <a:ext uri="{FF2B5EF4-FFF2-40B4-BE49-F238E27FC236}">
                    <a16:creationId xmlns:a16="http://schemas.microsoft.com/office/drawing/2014/main" id="{7FD589DA-DF3F-452D-A315-AF67646E9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1" y="3877733"/>
                <a:ext cx="5470371" cy="2885433"/>
              </a:xfrm>
              <a:prstGeom prst="rect">
                <a:avLst/>
              </a:prstGeom>
              <a:blipFill>
                <a:blip r:embed="rId4"/>
                <a:stretch>
                  <a:fillRect l="-1448" t="-634" r="-13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AFF2A7-6DC3-4663-94CE-6A8C03ACECD0}"/>
                  </a:ext>
                </a:extLst>
              </p:cNvPr>
              <p:cNvSpPr txBox="1"/>
              <p:nvPr/>
            </p:nvSpPr>
            <p:spPr>
              <a:xfrm>
                <a:off x="2620830" y="1585193"/>
                <a:ext cx="6899639" cy="204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</a:t>
                </a:r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ресурсов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</a:t>
                </a:r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продуктов 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</a:t>
                </a:r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технологических операций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𝑜𝑡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𝑜𝑡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𝑜𝑡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</a:t>
                </a:r>
                <a:r>
                  <a:rPr lang="en-US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типов операций</a:t>
                </a:r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</a:t>
                </a:r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технологических процессов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𝑝𝑜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𝑝𝑜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ru-RU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заказов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ru-RU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набор операций переналадки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AFF2A7-6DC3-4663-94CE-6A8C03ACE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30" y="1585193"/>
                <a:ext cx="6899639" cy="2047676"/>
              </a:xfrm>
              <a:prstGeom prst="rect">
                <a:avLst/>
              </a:prstGeom>
              <a:blipFill>
                <a:blip r:embed="rId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мка 11">
            <a:extLst>
              <a:ext uri="{FF2B5EF4-FFF2-40B4-BE49-F238E27FC236}">
                <a16:creationId xmlns:a16="http://schemas.microsoft.com/office/drawing/2014/main" id="{4E705D4D-513A-4F79-BB14-51348C9058C4}"/>
              </a:ext>
            </a:extLst>
          </p:cNvPr>
          <p:cNvSpPr/>
          <p:nvPr/>
        </p:nvSpPr>
        <p:spPr>
          <a:xfrm>
            <a:off x="2372324" y="1622514"/>
            <a:ext cx="6901542" cy="2010355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75B8EA-6DC0-44CA-801E-5D7766B11A28}"/>
                  </a:ext>
                </a:extLst>
              </p:cNvPr>
              <p:cNvSpPr txBox="1"/>
              <p:nvPr/>
            </p:nvSpPr>
            <p:spPr>
              <a:xfrm>
                <a:off x="6006902" y="3585105"/>
                <a:ext cx="5639288" cy="3309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один момент времени один ресурс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может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выполнять только одну операцию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 определённое время,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равно как и одна операция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один момент времени может выполняться только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помощи одного ресурса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Каждый ресурс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может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выполнять только операции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определённых типов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набора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𝑂𝑇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что определяется видом оборудования.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ы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условия переналадки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 переходе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выполнения операции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типом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𝑜𝑡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операции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типом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𝑜𝑡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Переналадка характеризуется длительностью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стоимостью. Каждая такая переналадка является операцией переналадки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𝑜𝑐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–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набор 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операций переналадки.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75B8EA-6DC0-44CA-801E-5D7766B1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02" y="3585105"/>
                <a:ext cx="5639288" cy="3309560"/>
              </a:xfrm>
              <a:prstGeom prst="rect">
                <a:avLst/>
              </a:prstGeom>
              <a:blipFill>
                <a:blip r:embed="rId6"/>
                <a:stretch>
                  <a:fillRect l="-541" t="-552" r="-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-5692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511070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Формальная постановка задачи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452844" y="2282070"/>
          <a:ext cx="724732" cy="48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4" imgW="355446" imgH="241195" progId="Equation.DSMT4">
                  <p:embed/>
                </p:oleObj>
              </mc:Choice>
              <mc:Fallback>
                <p:oleObj name="Equation" r:id="rId4" imgW="35544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4" y="2282070"/>
                        <a:ext cx="724732" cy="489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452843" y="2711780"/>
          <a:ext cx="724733" cy="46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6" imgW="368300" imgH="241300" progId="Equation.DSMT4">
                  <p:embed/>
                </p:oleObj>
              </mc:Choice>
              <mc:Fallback>
                <p:oleObj name="Equation" r:id="rId6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3" y="2711780"/>
                        <a:ext cx="724733" cy="46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452843" y="3150207"/>
          <a:ext cx="543519" cy="45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8" imgW="291973" imgH="253890" progId="Equation.DSMT4">
                  <p:embed/>
                </p:oleObj>
              </mc:Choice>
              <mc:Fallback>
                <p:oleObj name="Equation" r:id="rId8" imgW="29197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3" y="3150207"/>
                        <a:ext cx="543519" cy="455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452844" y="3614781"/>
          <a:ext cx="586812" cy="44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10" imgW="317225" imgH="253780" progId="Equation.DSMT4">
                  <p:embed/>
                </p:oleObj>
              </mc:Choice>
              <mc:Fallback>
                <p:oleObj name="Equation" r:id="rId10" imgW="317225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4" y="3614781"/>
                        <a:ext cx="586812" cy="448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452844" y="4063518"/>
          <a:ext cx="586812" cy="41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12" imgW="330057" imgH="241195" progId="Equation.DSMT4">
                  <p:embed/>
                </p:oleObj>
              </mc:Choice>
              <mc:Fallback>
                <p:oleObj name="Equation" r:id="rId12" imgW="33005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4" y="4063518"/>
                        <a:ext cx="586812" cy="419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452844" y="4441795"/>
          <a:ext cx="482283" cy="46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14" imgW="253890" imgH="241195" progId="Equation.DSMT4">
                  <p:embed/>
                </p:oleObj>
              </mc:Choice>
              <mc:Fallback>
                <p:oleObj name="Equation" r:id="rId14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4" y="4441795"/>
                        <a:ext cx="482283" cy="463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452843" y="4894632"/>
          <a:ext cx="545971" cy="3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16" imgW="266353" imgH="164885" progId="Equation.DSMT4">
                  <p:embed/>
                </p:oleObj>
              </mc:Choice>
              <mc:Fallback>
                <p:oleObj name="Equation" r:id="rId16" imgW="266353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43" y="4894632"/>
                        <a:ext cx="545971" cy="333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280446" y="2376063"/>
            <a:ext cx="462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сдачи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 заказа 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производство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97334" y="2772631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фактический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реализации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97334" y="3141963"/>
            <a:ext cx="451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начала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операции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97334" y="3621331"/>
            <a:ext cx="523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окончания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-1)-ой операции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 заказа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351083" y="4045629"/>
            <a:ext cx="479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операции переналадки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51083" y="4459004"/>
            <a:ext cx="519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длительность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технологической операции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51083" y="48578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максимальное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межоперационного пролеживания для любого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заказа (</a:t>
            </a:r>
            <a:r>
              <a:rPr lang="ru-RU" dirty="0"/>
              <a:t>maximum interoperability stay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6327120" y="1865439"/>
            <a:ext cx="12444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Структура матрицы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стоимости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переналадк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Объект 81"/>
          <p:cNvGraphicFramePr>
            <a:graphicFrameLocks noChangeAspect="1"/>
          </p:cNvGraphicFramePr>
          <p:nvPr/>
        </p:nvGraphicFramePr>
        <p:xfrm>
          <a:off x="7210696" y="2299409"/>
          <a:ext cx="4240373" cy="284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18" imgW="2019300" imgH="1371600" progId="Equation.DSMT4">
                  <p:embed/>
                </p:oleObj>
              </mc:Choice>
              <mc:Fallback>
                <p:oleObj name="Equation" r:id="rId18" imgW="20193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696" y="2299409"/>
                        <a:ext cx="4240373" cy="284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444127" y="1867526"/>
            <a:ext cx="176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133166" y="5778766"/>
                <a:ext cx="1217918" cy="382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𝑠𝑡𝑎𝑟𝑡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6" y="5778766"/>
                <a:ext cx="1217918" cy="382412"/>
              </a:xfrm>
              <a:prstGeom prst="rect">
                <a:avLst/>
              </a:prstGeom>
              <a:blipFill rotWithShape="0">
                <a:blip r:embed="rId2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/>
          <p:cNvSpPr/>
          <p:nvPr/>
        </p:nvSpPr>
        <p:spPr>
          <a:xfrm>
            <a:off x="1297334" y="5776072"/>
            <a:ext cx="5582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фактическая дата начала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реализации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511070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Формальная постановка задачи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D1EA92-25B5-4AE4-8B08-ED646A44EBD6}"/>
                  </a:ext>
                </a:extLst>
              </p:cNvPr>
              <p:cNvSpPr txBox="1"/>
              <p:nvPr/>
            </p:nvSpPr>
            <p:spPr>
              <a:xfrm>
                <a:off x="567075" y="2027803"/>
                <a:ext cx="1049852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Требуется найти такое распределение операций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 ресурсам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целью планирования заказов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𝑝𝑜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основе номенклатуры изделий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согласно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карте (набору)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технологических процессов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при котором: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D1EA92-25B5-4AE4-8B08-ED646A44E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75" y="2027803"/>
                <a:ext cx="10498526" cy="1015663"/>
              </a:xfrm>
              <a:prstGeom prst="rect">
                <a:avLst/>
              </a:prstGeom>
              <a:blipFill>
                <a:blip r:embed="rId3"/>
                <a:stretch>
                  <a:fillRect l="-581" t="-3012" r="-639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65FA5F-A974-41F7-B54D-43F925BB3BF4}"/>
                  </a:ext>
                </a:extLst>
              </p:cNvPr>
              <p:cNvSpPr txBox="1"/>
              <p:nvPr/>
            </p:nvSpPr>
            <p:spPr>
              <a:xfrm>
                <a:off x="6057977" y="3315250"/>
                <a:ext cx="6282837" cy="2745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ru-R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𝑑𝑢𝑒</m:t>
                                              </m:r>
                                            </m:sup>
                                          </m:sSub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𝑛𝑑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𝑠𝑡𝑎𝑟𝑡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𝑒𝑛𝑑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ru-R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𝑜𝑐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𝑑𝑢𝑟</m:t>
                                        </m:r>
                                      </m:sup>
                                    </m:sSubSup>
                                    <m:r>
                                      <a:rPr lang="ru-RU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ru-R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𝑑𝑢𝑟</m:t>
                                        </m:r>
                                      </m:sup>
                                    </m:sSubSup>
                                    <m:r>
                                      <a:rPr lang="ru-RU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num>
                            <m:den>
                              <m:eqArr>
                                <m:eqArr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ru-RU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ru-RU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𝑠𝑡𝑎𝑟𝑡</m:t>
                                          </m:r>
                                        </m:sup>
                                      </m:sSubSup>
                                      <m:r>
                                        <a:rPr lang="ru-RU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ru-RU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𝑒𝑛𝑑</m:t>
                                      </m:r>
                                    </m:sup>
                                  </m:sSubSup>
                                  <m:r>
                                    <a:rPr lang="ru-RU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𝑚𝑖𝑠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𝑒𝑛𝑑</m:t>
                                      </m:r>
                                    </m:sup>
                                  </m:sSubSup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𝑝𝑜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𝑠𝑡𝑎𝑟𝑡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𝑑𝑢𝑟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65FA5F-A974-41F7-B54D-43F925BB3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77" y="3315250"/>
                <a:ext cx="6282837" cy="27457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915A7-F19C-4577-92B2-33A9912E4257}"/>
                  </a:ext>
                </a:extLst>
              </p:cNvPr>
              <p:cNvSpPr txBox="1"/>
              <p:nvPr/>
            </p:nvSpPr>
            <p:spPr>
              <a:xfrm>
                <a:off x="349758" y="3174395"/>
                <a:ext cx="6350521" cy="3172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ru-RU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𝑑𝑢𝑒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𝑒𝑛𝑑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ru-RU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ru-R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𝑠𝑡𝑎𝑟𝑡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ru-R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𝑒𝑛𝑑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nary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ru-RU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𝑜𝑐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𝑑𝑢𝑟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8915A7-F19C-4577-92B2-33A9912E4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8" y="3174395"/>
                <a:ext cx="6350521" cy="31725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7" y="-55821"/>
            <a:ext cx="1171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Разработанная </a:t>
            </a:r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мультиагентная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модель планирования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22BA2FC-E8EC-4057-8B42-ACAA5982A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84312"/>
              </p:ext>
            </p:extLst>
          </p:nvPr>
        </p:nvGraphicFramePr>
        <p:xfrm>
          <a:off x="95734" y="1728137"/>
          <a:ext cx="11602778" cy="5345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319">
                  <a:extLst>
                    <a:ext uri="{9D8B030D-6E8A-4147-A177-3AD203B41FA5}">
                      <a16:colId xmlns:a16="http://schemas.microsoft.com/office/drawing/2014/main" val="1640410009"/>
                    </a:ext>
                  </a:extLst>
                </a:gridCol>
                <a:gridCol w="5008982">
                  <a:extLst>
                    <a:ext uri="{9D8B030D-6E8A-4147-A177-3AD203B41FA5}">
                      <a16:colId xmlns:a16="http://schemas.microsoft.com/office/drawing/2014/main" val="1783699041"/>
                    </a:ext>
                  </a:extLst>
                </a:gridCol>
                <a:gridCol w="4616477">
                  <a:extLst>
                    <a:ext uri="{9D8B030D-6E8A-4147-A177-3AD203B41FA5}">
                      <a16:colId xmlns:a16="http://schemas.microsoft.com/office/drawing/2014/main" val="2563419156"/>
                    </a:ext>
                  </a:extLst>
                </a:gridCol>
              </a:tblGrid>
              <a:tr h="446140"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</a:t>
                      </a: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</a:p>
                  </a:txBody>
                  <a:tcPr>
                    <a:solidFill>
                      <a:srgbClr val="70A2B4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72205"/>
                  </a:ext>
                </a:extLst>
              </a:tr>
              <a:tr h="2277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заказа</a:t>
                      </a:r>
                    </a:p>
                  </a:txBody>
                  <a:tcPr marL="0" marR="0" marT="0" marB="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Алгоритм поиска близкого к оптимальному маршрута реализации заказа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Алгоритм определения стоимости и штрафа за переуступку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Данные о заказе, его ограничениях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Карта технологических процессов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Минимизация стоимости выполнения заказа за счет снижения количества </a:t>
                      </a:r>
                      <a:r>
                        <a:rPr lang="ru-RU" sz="16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переналадочных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 операций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Минимизация риска неисполнения заказа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Минимизация временной зависимости в последовательности выполнения операций друг от друга (достижение гарантированного уровня межоперационного пролеживания детали)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9403"/>
                  </a:ext>
                </a:extLst>
              </a:tr>
              <a:tr h="2277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ресурса</a:t>
                      </a:r>
                      <a:endParaRPr sz="1600" b="1" dirty="0">
                        <a:solidFill>
                          <a:schemeClr val="tx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solidFill>
                      <a:srgbClr val="70A2B4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Данные о ресурсе, его ограничениях</a:t>
                      </a:r>
                    </a:p>
                    <a:p>
                      <a:pPr marL="51435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Данные 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о стоимости осуществления операций 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переналадки</a:t>
                      </a:r>
                    </a:p>
                    <a:p>
                      <a:pPr marL="51435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Данные </a:t>
                      </a: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о 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сменности</a:t>
                      </a:r>
                    </a:p>
                    <a:p>
                      <a:pPr marL="51435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расчета стоимости выполнения операции, размера штрафа за отмену бронирования</a:t>
                      </a:r>
                    </a:p>
                    <a:p>
                      <a:pPr marL="51435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по стоимости часа работы ресурса, размера штрафа, шага переоценки во времени</a:t>
                      </a:r>
                    </a:p>
                  </a:txBody>
                  <a:tcPr marL="0" marR="0" marT="0" marB="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Максимизация загрузки мощностей ресурса</a:t>
                      </a:r>
                    </a:p>
                    <a:p>
                      <a:pPr marL="45720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Минимизация количества переналадочных 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Segoe UI"/>
                          <a:cs typeface="Arial" panose="020B0604020202020204" pitchFamily="34" charset="0"/>
                          <a:sym typeface="Segoe UI"/>
                        </a:rPr>
                        <a:t>операций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rial" panose="020B0604020202020204" pitchFamily="34" charset="0"/>
                        <a:ea typeface="Segoe UI"/>
                        <a:cs typeface="Arial" panose="020B0604020202020204" pitchFamily="34" charset="0"/>
                        <a:sym typeface="Segoe UI"/>
                      </a:endParaRPr>
                    </a:p>
                  </a:txBody>
                  <a:tcPr marL="0" marR="0" marT="0" marB="0" horzOverflow="overflow">
                    <a:solidFill>
                      <a:srgbClr val="A9D8DE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664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4847CC-E099-4B02-A8A6-EACF390B8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7" y="2793248"/>
            <a:ext cx="1688636" cy="12715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B56140-4446-427A-982C-3853A9FAE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52" y="4669972"/>
            <a:ext cx="1785592" cy="17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196110"/>
            <a:ext cx="117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Алгоритм поиска маршрута реализации заказа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677D2-5E49-43C8-AE3A-92ED49D7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1870439"/>
            <a:ext cx="4305801" cy="4859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BC309-BCB0-4F41-8EFB-903B49F141DE}"/>
              </a:ext>
            </a:extLst>
          </p:cNvPr>
          <p:cNvSpPr txBox="1"/>
          <p:nvPr/>
        </p:nvSpPr>
        <p:spPr>
          <a:xfrm>
            <a:off x="5387665" y="183304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Информированный алгоритм поиска маршрута в направленном ациклическом графе (Vⁿ, Cⁿ), где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вершинами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являются временные интервалы, в рамках которых возможно выполнить заданную технологическую операцию определенного этапа, 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ребрами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связи между ними.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A6D4C-7B71-4A81-922C-6EF2ACAEB9A8}"/>
              </a:ext>
            </a:extLst>
          </p:cNvPr>
          <p:cNvSpPr txBox="1"/>
          <p:nvPr/>
        </p:nvSpPr>
        <p:spPr>
          <a:xfrm>
            <a:off x="5355708" y="437237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уровней вершин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соответствует количеству технологических операций в рамках технологического процесса, 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вершин внутри одного уровня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множеству возможностей для реализации определенной операции.</a:t>
            </a: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76152E11-106E-4595-AFCE-02B7D75A7AA7}"/>
              </a:ext>
            </a:extLst>
          </p:cNvPr>
          <p:cNvSpPr/>
          <p:nvPr/>
        </p:nvSpPr>
        <p:spPr>
          <a:xfrm>
            <a:off x="66194" y="1741714"/>
            <a:ext cx="4957615" cy="5077112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F426EE18-E2AA-4E9F-A1A1-A76F5C615F07}"/>
              </a:ext>
            </a:extLst>
          </p:cNvPr>
          <p:cNvSpPr/>
          <p:nvPr/>
        </p:nvSpPr>
        <p:spPr>
          <a:xfrm>
            <a:off x="4989927" y="2575216"/>
            <a:ext cx="365782" cy="454642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6CAC86-8312-4D3E-B31F-AF8779966111}"/>
              </a:ext>
            </a:extLst>
          </p:cNvPr>
          <p:cNvSpPr/>
          <p:nvPr/>
        </p:nvSpPr>
        <p:spPr>
          <a:xfrm>
            <a:off x="5355709" y="1842033"/>
            <a:ext cx="6127955" cy="19389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3B6402-11B3-4A66-82CD-DE65762B830E}"/>
              </a:ext>
            </a:extLst>
          </p:cNvPr>
          <p:cNvSpPr/>
          <p:nvPr/>
        </p:nvSpPr>
        <p:spPr>
          <a:xfrm>
            <a:off x="5355708" y="4372375"/>
            <a:ext cx="6127955" cy="19389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19C7A3B7-BD94-481B-8136-EAE6E15B01E0}"/>
              </a:ext>
            </a:extLst>
          </p:cNvPr>
          <p:cNvSpPr/>
          <p:nvPr/>
        </p:nvSpPr>
        <p:spPr>
          <a:xfrm>
            <a:off x="4996576" y="5114550"/>
            <a:ext cx="359132" cy="454642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8" name="Объект 17" title="Архитектура агентов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12016"/>
              </p:ext>
            </p:extLst>
          </p:nvPr>
        </p:nvGraphicFramePr>
        <p:xfrm>
          <a:off x="220581" y="19262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581" y="19262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2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-5692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394138" y="-114097"/>
            <a:ext cx="1171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Разработанная мультиагентная модель планирования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" name="Rectangle 122"/>
          <p:cNvSpPr>
            <a:spLocks noChangeArrowheads="1"/>
          </p:cNvSpPr>
          <p:nvPr/>
        </p:nvSpPr>
        <p:spPr bwMode="auto">
          <a:xfrm>
            <a:off x="328474" y="1777515"/>
            <a:ext cx="11227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Моделирование осуществлялось, используя разработанное приложение на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языке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# в среде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Visual Studio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2017. Данное приложение содержит алгоритмы агентов, логику взаимодействия агентов и интерфейс для загрузки данных.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45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94" y="4403407"/>
            <a:ext cx="29813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123"/>
          <p:cNvSpPr>
            <a:spLocks noChangeArrowheads="1"/>
          </p:cNvSpPr>
          <p:nvPr/>
        </p:nvSpPr>
        <p:spPr bwMode="auto">
          <a:xfrm>
            <a:off x="328474" y="53320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8474" y="24918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Программа реализована с применением фреймворка </a:t>
            </a:r>
            <a:r>
              <a:rPr lang="en-US" sz="1400" b="1" dirty="0" smtClean="0"/>
              <a:t>JADE-LEAP</a:t>
            </a:r>
            <a:r>
              <a:rPr lang="ru-RU" sz="14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предоставляющего готовый инструментарий в части описания логики коммуникации агентов. Алгоритмы поведения агентов реализованы вне рамок фреймворка. Графическое представление расписания в виде диаграммы Гантта выполнено посредством применения программного комплекса </a:t>
            </a:r>
            <a:r>
              <a:rPr lang="en-US" sz="14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Preactor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ru-RU" sz="1400" dirty="0"/>
          </a:p>
        </p:txBody>
      </p:sp>
      <p:pic>
        <p:nvPicPr>
          <p:cNvPr id="90" name="Рисунок 89"/>
          <p:cNvPicPr/>
          <p:nvPr/>
        </p:nvPicPr>
        <p:blipFill>
          <a:blip r:embed="rId4"/>
          <a:stretch>
            <a:fillRect/>
          </a:stretch>
        </p:blipFill>
        <p:spPr>
          <a:xfrm>
            <a:off x="6271215" y="2460079"/>
            <a:ext cx="5165662" cy="1045028"/>
          </a:xfrm>
          <a:prstGeom prst="rect">
            <a:avLst/>
          </a:prstGeom>
        </p:spPr>
      </p:pic>
      <p:pic>
        <p:nvPicPr>
          <p:cNvPr id="91" name="Рисунок 90"/>
          <p:cNvPicPr/>
          <p:nvPr/>
        </p:nvPicPr>
        <p:blipFill>
          <a:blip r:embed="rId5"/>
          <a:stretch>
            <a:fillRect/>
          </a:stretch>
        </p:blipFill>
        <p:spPr>
          <a:xfrm>
            <a:off x="6271215" y="3501744"/>
            <a:ext cx="5165662" cy="335625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7841397" y="2184046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классов</a:t>
            </a:r>
            <a:endParaRPr lang="ru-RU" sz="14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328474" y="3949526"/>
            <a:ext cx="4349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проекта выглядит следующим образом: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361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196110"/>
            <a:ext cx="117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Мультиагентная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модель планирования и диспетчеризации производства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>
            <a:extLst>
              <a:ext uri="{FF2B5EF4-FFF2-40B4-BE49-F238E27FC236}">
                <a16:creationId xmlns:a16="http://schemas.microsoft.com/office/drawing/2014/main" id="{76152E11-106E-4595-AFCE-02B7D75A7AA7}"/>
              </a:ext>
            </a:extLst>
          </p:cNvPr>
          <p:cNvSpPr/>
          <p:nvPr/>
        </p:nvSpPr>
        <p:spPr>
          <a:xfrm>
            <a:off x="1289594" y="1730829"/>
            <a:ext cx="9531532" cy="5087997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855E4F-C663-4E87-B8CE-FC9EDBAC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59" y="1833041"/>
            <a:ext cx="9145281" cy="49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5374640" y="3845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C6D8-7DCD-49E2-AE1A-FAE788B61D38}"/>
              </a:ext>
            </a:extLst>
          </p:cNvPr>
          <p:cNvSpPr txBox="1"/>
          <p:nvPr/>
        </p:nvSpPr>
        <p:spPr>
          <a:xfrm>
            <a:off x="355599" y="469017"/>
            <a:ext cx="114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Концепция архитектуры предприятия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856C5-638F-497B-B060-2201218B50F0}"/>
              </a:ext>
            </a:extLst>
          </p:cNvPr>
          <p:cNvSpPr txBox="1"/>
          <p:nvPr/>
        </p:nvSpPr>
        <p:spPr>
          <a:xfrm>
            <a:off x="1686560" y="2876064"/>
            <a:ext cx="9001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предприятия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есть единое целое принципов, методов и моделей, которые используются для проектирования и формирования: организационной структуры, бизнес-процессов, функциональной структуры, информационных систем и приложений, инфраструктуры.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E0E0617-59FC-4B11-95CE-C7B9E1093A29}"/>
              </a:ext>
            </a:extLst>
          </p:cNvPr>
          <p:cNvSpPr/>
          <p:nvPr/>
        </p:nvSpPr>
        <p:spPr>
          <a:xfrm>
            <a:off x="1206887" y="2440592"/>
            <a:ext cx="9794227" cy="3548601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1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645712" y="14241"/>
            <a:ext cx="108636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Верхнеуровневая</a:t>
            </a:r>
            <a:r>
              <a:rPr lang="ru-RU" sz="3300" dirty="0">
                <a:solidFill>
                  <a:schemeClr val="bg1"/>
                </a:solidFill>
                <a:latin typeface="Arial Black" panose="020B0A04020102020204" pitchFamily="34" charset="0"/>
              </a:rPr>
              <a:t> последовательность работы </a:t>
            </a:r>
            <a:r>
              <a:rPr lang="ru-RU" sz="3300" dirty="0" err="1">
                <a:solidFill>
                  <a:schemeClr val="bg1"/>
                </a:solidFill>
                <a:latin typeface="Arial Black" panose="020B0A04020102020204" pitchFamily="34" charset="0"/>
              </a:rPr>
              <a:t>мультиагентной</a:t>
            </a:r>
            <a:r>
              <a:rPr lang="ru-RU" sz="3300" dirty="0">
                <a:solidFill>
                  <a:schemeClr val="bg1"/>
                </a:solidFill>
                <a:latin typeface="Arial Black" panose="020B0A04020102020204" pitchFamily="34" charset="0"/>
              </a:rPr>
              <a:t> системы адаптивного планирования</a:t>
            </a:r>
            <a:endParaRPr lang="ru-RU" sz="3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FDB15E-DCB7-4150-BC61-1E627DEFB620}"/>
              </a:ext>
            </a:extLst>
          </p:cNvPr>
          <p:cNvSpPr txBox="1"/>
          <p:nvPr/>
        </p:nvSpPr>
        <p:spPr>
          <a:xfrm>
            <a:off x="1021337" y="1708284"/>
            <a:ext cx="101291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заказ, </a:t>
            </a: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операция, станок, работник или любой другой ресурс предприятия получает своего программного агента, у которого ведется свое расписание;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4DD2AAD4-5C52-4F40-B9C6-0CB02E325768}"/>
              </a:ext>
            </a:extLst>
          </p:cNvPr>
          <p:cNvSpPr/>
          <p:nvPr/>
        </p:nvSpPr>
        <p:spPr>
          <a:xfrm>
            <a:off x="657693" y="1804128"/>
            <a:ext cx="382498" cy="454642"/>
          </a:xfrm>
          <a:prstGeom prst="chevron">
            <a:avLst/>
          </a:prstGeom>
          <a:solidFill>
            <a:srgbClr val="A1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FE2D8-E2F4-4095-AB4D-7C8FD2E39DAA}"/>
              </a:ext>
            </a:extLst>
          </p:cNvPr>
          <p:cNvSpPr txBox="1"/>
          <p:nvPr/>
        </p:nvSpPr>
        <p:spPr>
          <a:xfrm>
            <a:off x="1048161" y="2393540"/>
            <a:ext cx="10112392" cy="69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приходящий новый заказ обращается к 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хранилищу технологических процессов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smtClean="0"/>
              <a:t>CAPP</a:t>
            </a:r>
            <a:r>
              <a:rPr lang="ru-RU" sz="1600" dirty="0" smtClean="0"/>
              <a:t> система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получает оттуда </a:t>
            </a: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технологический процесс своего исполнения; 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66CA4E50-8B8A-436A-B4DE-42CBEE43139F}"/>
              </a:ext>
            </a:extLst>
          </p:cNvPr>
          <p:cNvSpPr/>
          <p:nvPr/>
        </p:nvSpPr>
        <p:spPr>
          <a:xfrm>
            <a:off x="657693" y="2527189"/>
            <a:ext cx="379997" cy="454642"/>
          </a:xfrm>
          <a:prstGeom prst="chevron">
            <a:avLst/>
          </a:prstGeom>
          <a:solidFill>
            <a:srgbClr val="88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67D8B-8998-4C3D-B7F4-263C2F02FFE8}"/>
              </a:ext>
            </a:extLst>
          </p:cNvPr>
          <p:cNvSpPr txBox="1"/>
          <p:nvPr/>
        </p:nvSpPr>
        <p:spPr>
          <a:xfrm>
            <a:off x="1031447" y="3154405"/>
            <a:ext cx="101291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заказ создается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свой агент, который получает требования и ограничения на планирование; </a:t>
            </a: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973C35F3-07C9-428A-A168-82F5D347B83C}"/>
              </a:ext>
            </a:extLst>
          </p:cNvPr>
          <p:cNvSpPr/>
          <p:nvPr/>
        </p:nvSpPr>
        <p:spPr>
          <a:xfrm>
            <a:off x="657693" y="3234860"/>
            <a:ext cx="365782" cy="454642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9A9032-FF95-4F23-9EBC-69F265A1FEA9}"/>
              </a:ext>
            </a:extLst>
          </p:cNvPr>
          <p:cNvSpPr txBox="1"/>
          <p:nvPr/>
        </p:nvSpPr>
        <p:spPr>
          <a:xfrm>
            <a:off x="1048161" y="3858553"/>
            <a:ext cx="1013921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агент начинает планирование путем поиска необходимых ему ресурсов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доске(сцене),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которая описывает текущую ситуацию 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цехе или по всему предприятию,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рабочий центр выполняет определенную операцию;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628E3AA9-B305-4B43-A030-67D8C265B9B4}"/>
              </a:ext>
            </a:extLst>
          </p:cNvPr>
          <p:cNvSpPr/>
          <p:nvPr/>
        </p:nvSpPr>
        <p:spPr>
          <a:xfrm>
            <a:off x="657692" y="4854851"/>
            <a:ext cx="365783" cy="454642"/>
          </a:xfrm>
          <a:prstGeom prst="chevron">
            <a:avLst/>
          </a:prstGeom>
          <a:solidFill>
            <a:srgbClr val="4B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C3F1B1-1D03-4E29-9ACE-D5C0FA4148CF}"/>
              </a:ext>
            </a:extLst>
          </p:cNvPr>
          <p:cNvSpPr txBox="1"/>
          <p:nvPr/>
        </p:nvSpPr>
        <p:spPr>
          <a:xfrm>
            <a:off x="1048162" y="4728922"/>
            <a:ext cx="1005873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если подходящие ресурсы заняты, то фиксируется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начинаются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переговор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его разрешению путем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переуступки;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7A583-4F23-4C95-B60B-DF58B23925ED}"/>
              </a:ext>
            </a:extLst>
          </p:cNvPr>
          <p:cNvSpPr txBox="1"/>
          <p:nvPr/>
        </p:nvSpPr>
        <p:spPr>
          <a:xfrm>
            <a:off x="1048162" y="5403258"/>
            <a:ext cx="10139216" cy="69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переговоров 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возможны различные </a:t>
            </a: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варианты: новый заказ уйдет на менее подходящий ресурс, предыдущий заказ уйдет или 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сдвинется, другие варианты;  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98888-19A6-4D8C-8522-1037254EDA5B}"/>
              </a:ext>
            </a:extLst>
          </p:cNvPr>
          <p:cNvSpPr txBox="1"/>
          <p:nvPr/>
        </p:nvSpPr>
        <p:spPr>
          <a:xfrm>
            <a:off x="1048162" y="6117438"/>
            <a:ext cx="10042021" cy="69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решения своей задачи агенты не останавливаются и продолжают пытаться улучшить свое </a:t>
            </a:r>
            <a:r>
              <a:rPr lang="ru-RU" sz="17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</a:t>
            </a:r>
            <a:r>
              <a:rPr lang="ru-RU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учитывая приоритетность.</a:t>
            </a:r>
            <a:endParaRPr lang="ru-RU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C176573-1776-4B5D-BFBD-81DF1D409210}"/>
              </a:ext>
            </a:extLst>
          </p:cNvPr>
          <p:cNvSpPr/>
          <p:nvPr/>
        </p:nvSpPr>
        <p:spPr>
          <a:xfrm>
            <a:off x="1048163" y="1692638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00D3439-9244-4C26-9420-5D5AAD1E189C}"/>
              </a:ext>
            </a:extLst>
          </p:cNvPr>
          <p:cNvSpPr/>
          <p:nvPr/>
        </p:nvSpPr>
        <p:spPr>
          <a:xfrm>
            <a:off x="1048163" y="2427943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B3DCF9-9C2A-4578-A3EA-C3D81AC9AB0C}"/>
              </a:ext>
            </a:extLst>
          </p:cNvPr>
          <p:cNvSpPr/>
          <p:nvPr/>
        </p:nvSpPr>
        <p:spPr>
          <a:xfrm>
            <a:off x="1040191" y="3159657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F7F3DD9-FE08-46F1-8955-12E4AC65E8B9}"/>
              </a:ext>
            </a:extLst>
          </p:cNvPr>
          <p:cNvSpPr/>
          <p:nvPr/>
        </p:nvSpPr>
        <p:spPr>
          <a:xfrm>
            <a:off x="1040191" y="3884159"/>
            <a:ext cx="10139216" cy="7673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F18BD2-BD32-43CB-9B8E-3BEFD7941B12}"/>
              </a:ext>
            </a:extLst>
          </p:cNvPr>
          <p:cNvSpPr/>
          <p:nvPr/>
        </p:nvSpPr>
        <p:spPr>
          <a:xfrm>
            <a:off x="1048163" y="4730260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962036A-651C-4922-A265-5EC6BB7D411A}"/>
              </a:ext>
            </a:extLst>
          </p:cNvPr>
          <p:cNvSpPr/>
          <p:nvPr/>
        </p:nvSpPr>
        <p:spPr>
          <a:xfrm>
            <a:off x="1048163" y="5456158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935808-BD55-41EE-BFF0-C83F34FAD641}"/>
              </a:ext>
            </a:extLst>
          </p:cNvPr>
          <p:cNvSpPr/>
          <p:nvPr/>
        </p:nvSpPr>
        <p:spPr>
          <a:xfrm>
            <a:off x="1040191" y="6176102"/>
            <a:ext cx="10139216" cy="61555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9F511974-F13D-4C3F-93D5-673874BFAC14}"/>
              </a:ext>
            </a:extLst>
          </p:cNvPr>
          <p:cNvSpPr/>
          <p:nvPr/>
        </p:nvSpPr>
        <p:spPr>
          <a:xfrm>
            <a:off x="657693" y="6256581"/>
            <a:ext cx="359132" cy="454642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229A169D-8C1F-45AE-A00A-8D8A2F13CA58}"/>
              </a:ext>
            </a:extLst>
          </p:cNvPr>
          <p:cNvSpPr/>
          <p:nvPr/>
        </p:nvSpPr>
        <p:spPr>
          <a:xfrm>
            <a:off x="658546" y="5536613"/>
            <a:ext cx="381645" cy="454642"/>
          </a:xfrm>
          <a:prstGeom prst="chevron">
            <a:avLst/>
          </a:prstGeom>
          <a:solidFill>
            <a:srgbClr val="3E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шеврон 39">
            <a:extLst>
              <a:ext uri="{FF2B5EF4-FFF2-40B4-BE49-F238E27FC236}">
                <a16:creationId xmlns:a16="http://schemas.microsoft.com/office/drawing/2014/main" id="{416451B2-F34B-45BA-9F8A-324F4C400EF0}"/>
              </a:ext>
            </a:extLst>
          </p:cNvPr>
          <p:cNvSpPr/>
          <p:nvPr/>
        </p:nvSpPr>
        <p:spPr>
          <a:xfrm>
            <a:off x="659684" y="4044855"/>
            <a:ext cx="365782" cy="454642"/>
          </a:xfrm>
          <a:prstGeom prst="chevron">
            <a:avLst/>
          </a:prstGeom>
          <a:solidFill>
            <a:srgbClr val="578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196110"/>
            <a:ext cx="117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Концептуальная схема системы поддержки принятия решений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4A1837BB-54DD-46AB-B8FD-A305A61C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06" y="2219442"/>
            <a:ext cx="11155677" cy="3744912"/>
          </a:xfrm>
          <a:prstGeom prst="rect">
            <a:avLst/>
          </a:prstGeom>
          <a:solidFill>
            <a:srgbClr val="ADDCE1">
              <a:alpha val="62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sz="200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73BB766-D245-441C-A19E-0114E8B7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374" y="2669798"/>
            <a:ext cx="4176712" cy="647700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00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ECD3309C-4144-4BAB-8949-F43806F3FB94}"/>
              </a:ext>
            </a:extLst>
          </p:cNvPr>
          <p:cNvGrpSpPr>
            <a:grpSpLocks/>
          </p:cNvGrpSpPr>
          <p:nvPr/>
        </p:nvGrpSpPr>
        <p:grpSpPr bwMode="auto">
          <a:xfrm>
            <a:off x="1512648" y="2669798"/>
            <a:ext cx="9269831" cy="2735262"/>
            <a:chOff x="1973" y="1706"/>
            <a:chExt cx="3175" cy="1951"/>
          </a:xfrm>
        </p:grpSpPr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0616A3CD-7911-45AC-AE7E-9492A5A9C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33A1112C-FECE-4759-8981-138D9A7FD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ED3F4121-0373-4257-91E0-B54E70ADE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DE143FD4-07B8-45F5-90A0-10A9FCB8F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8D151FB0-31A9-444E-87D8-BC1ED2EFC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B217DBA0-6260-4409-88C4-526EDEB3F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D4A851A2-8D0C-4C72-8B7A-646830BE4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5FCAED46-F93B-4CAE-82B8-79E7E836E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1706"/>
              <a:ext cx="0" cy="19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934EF5BA-9711-4EA3-B723-8DC956480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2160"/>
              <a:ext cx="3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E30DCE91-9B20-4DAA-82B3-E0731727D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2614"/>
              <a:ext cx="3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E781EAA0-7A4E-43B6-85FB-61D5D0434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067"/>
              <a:ext cx="3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8" name="Line 17">
              <a:extLst>
                <a:ext uri="{FF2B5EF4-FFF2-40B4-BE49-F238E27FC236}">
                  <a16:creationId xmlns:a16="http://schemas.microsoft.com/office/drawing/2014/main" id="{237329BB-EEA3-4B2E-BE86-57C8D10C1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521"/>
              <a:ext cx="3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9" name="Text Box 18">
            <a:extLst>
              <a:ext uri="{FF2B5EF4-FFF2-40B4-BE49-F238E27FC236}">
                <a16:creationId xmlns:a16="http://schemas.microsoft.com/office/drawing/2014/main" id="{4DBDB339-1652-45D7-9F3B-95033B23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6" y="3533398"/>
            <a:ext cx="1103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en-US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792CD30A-520E-4208-AF42-03B9FF79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624" y="2237998"/>
            <a:ext cx="639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  <a:endParaRPr lang="ru-RU" sz="1200" b="1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35FE112C-70F9-48D3-A6B2-D86BEE5CD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349" y="2237998"/>
            <a:ext cx="6397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  <a:endParaRPr lang="ru-RU" sz="1200" b="1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967CAB3B-0C87-423B-8978-872D7696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486" y="2237998"/>
            <a:ext cx="6397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</a:t>
            </a:r>
            <a:endParaRPr lang="ru-RU" sz="1200" b="1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8EECFFC9-6D9A-4DF9-BD72-82122806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36" y="2885698"/>
            <a:ext cx="1103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sz="1800" b="1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68861495-635A-4029-82E4-421885786915}"/>
              </a:ext>
            </a:extLst>
          </p:cNvPr>
          <p:cNvGrpSpPr>
            <a:grpSpLocks/>
          </p:cNvGrpSpPr>
          <p:nvPr/>
        </p:nvGrpSpPr>
        <p:grpSpPr bwMode="auto">
          <a:xfrm>
            <a:off x="1932049" y="3604835"/>
            <a:ext cx="865187" cy="288925"/>
            <a:chOff x="2925" y="1842"/>
            <a:chExt cx="454" cy="182"/>
          </a:xfrm>
        </p:grpSpPr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9E96554F-FD5D-4884-A507-C3D129EF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842"/>
              <a:ext cx="454" cy="18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ru-RU" sz="200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E8A831C7-605A-4C3F-8A77-AC352763E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888"/>
              <a:ext cx="3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27">
            <a:extLst>
              <a:ext uri="{FF2B5EF4-FFF2-40B4-BE49-F238E27FC236}">
                <a16:creationId xmlns:a16="http://schemas.microsoft.com/office/drawing/2014/main" id="{023BEF02-898A-4F5D-BC70-B6F1DB66325F}"/>
              </a:ext>
            </a:extLst>
          </p:cNvPr>
          <p:cNvGrpSpPr>
            <a:grpSpLocks/>
          </p:cNvGrpSpPr>
          <p:nvPr/>
        </p:nvGrpSpPr>
        <p:grpSpPr bwMode="auto">
          <a:xfrm>
            <a:off x="3958199" y="4254123"/>
            <a:ext cx="1695450" cy="287337"/>
            <a:chOff x="4130" y="2297"/>
            <a:chExt cx="1068" cy="181"/>
          </a:xfrm>
        </p:grpSpPr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72A5378F-8D42-43EB-9683-40E1B9CF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297"/>
              <a:ext cx="106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ru-RU" sz="200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87F42B22-C134-434B-872A-408F5BB86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2337"/>
              <a:ext cx="681" cy="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0">
            <a:extLst>
              <a:ext uri="{FF2B5EF4-FFF2-40B4-BE49-F238E27FC236}">
                <a16:creationId xmlns:a16="http://schemas.microsoft.com/office/drawing/2014/main" id="{600A6385-B336-4A8C-80BF-1EC3E8727777}"/>
              </a:ext>
            </a:extLst>
          </p:cNvPr>
          <p:cNvGrpSpPr>
            <a:grpSpLocks/>
          </p:cNvGrpSpPr>
          <p:nvPr/>
        </p:nvGrpSpPr>
        <p:grpSpPr bwMode="auto">
          <a:xfrm>
            <a:off x="2479436" y="4830385"/>
            <a:ext cx="1219200" cy="287338"/>
            <a:chOff x="3184" y="2750"/>
            <a:chExt cx="768" cy="181"/>
          </a:xfrm>
        </p:grpSpPr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4A25677F-89BE-4003-AF41-CEEE5E466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2750"/>
              <a:ext cx="768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ru-RU" sz="200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32">
              <a:extLst>
                <a:ext uri="{FF2B5EF4-FFF2-40B4-BE49-F238E27FC236}">
                  <a16:creationId xmlns:a16="http://schemas.microsoft.com/office/drawing/2014/main" id="{019F82BF-A4EB-47DF-9B14-0889BA03D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2792"/>
              <a:ext cx="587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Заказ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36">
            <a:extLst>
              <a:ext uri="{FF2B5EF4-FFF2-40B4-BE49-F238E27FC236}">
                <a16:creationId xmlns:a16="http://schemas.microsoft.com/office/drawing/2014/main" id="{E835BEBA-51CF-40BA-866D-510FFE7A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6" y="4181098"/>
            <a:ext cx="1103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en-US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id="{0C004F7B-632B-425B-81C7-6BA03429A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36" y="4830385"/>
            <a:ext cx="1103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</a:t>
            </a:r>
            <a:r>
              <a:rPr lang="en-US" b="1" dirty="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u-RU" b="1" dirty="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38">
            <a:extLst>
              <a:ext uri="{FF2B5EF4-FFF2-40B4-BE49-F238E27FC236}">
                <a16:creationId xmlns:a16="http://schemas.microsoft.com/office/drawing/2014/main" id="{D4B576E9-79C8-4661-8820-7536AA0B7DA8}"/>
              </a:ext>
            </a:extLst>
          </p:cNvPr>
          <p:cNvGrpSpPr>
            <a:grpSpLocks/>
          </p:cNvGrpSpPr>
          <p:nvPr/>
        </p:nvGrpSpPr>
        <p:grpSpPr bwMode="auto">
          <a:xfrm>
            <a:off x="2949736" y="2958723"/>
            <a:ext cx="2449513" cy="323850"/>
            <a:chOff x="3424" y="1435"/>
            <a:chExt cx="1815" cy="226"/>
          </a:xfrm>
        </p:grpSpPr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0C751F7-B6F7-4A96-840B-93AFE9A0B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435"/>
              <a:ext cx="1815" cy="226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ru-RU" sz="2000">
                <a:solidFill>
                  <a:srgbClr val="122A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7D271E9B-8B20-442E-B365-080E00E8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480"/>
              <a:ext cx="1407" cy="149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Новый заказ</a:t>
              </a:r>
            </a:p>
          </p:txBody>
        </p:sp>
      </p:grpSp>
      <p:sp>
        <p:nvSpPr>
          <p:cNvPr id="48" name="Line 56">
            <a:extLst>
              <a:ext uri="{FF2B5EF4-FFF2-40B4-BE49-F238E27FC236}">
                <a16:creationId xmlns:a16="http://schemas.microsoft.com/office/drawing/2014/main" id="{D213F67A-B546-4A67-B0C9-6719BD46E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4974" y="4830385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Line 57">
            <a:extLst>
              <a:ext uri="{FF2B5EF4-FFF2-40B4-BE49-F238E27FC236}">
                <a16:creationId xmlns:a16="http://schemas.microsoft.com/office/drawing/2014/main" id="{8023E2D9-D0AF-4356-8A9C-D4F6A890C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6424" y="4830385"/>
            <a:ext cx="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Rectangle 60">
            <a:extLst>
              <a:ext uri="{FF2B5EF4-FFF2-40B4-BE49-F238E27FC236}">
                <a16:creationId xmlns:a16="http://schemas.microsoft.com/office/drawing/2014/main" id="{73ED6682-434C-49CD-8605-E06B016E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374" y="2669798"/>
            <a:ext cx="4105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000">
              <a:solidFill>
                <a:srgbClr val="122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0DE2F22-ECBC-4194-9A10-40F7BD67CC43}"/>
              </a:ext>
            </a:extLst>
          </p:cNvPr>
          <p:cNvCxnSpPr>
            <a:cxnSpLocks/>
          </p:cNvCxnSpPr>
          <p:nvPr/>
        </p:nvCxnSpPr>
        <p:spPr>
          <a:xfrm>
            <a:off x="139836" y="5996480"/>
            <a:ext cx="1141208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D7F9349-21DB-4641-85FB-8FC6E135CDF6}"/>
              </a:ext>
            </a:extLst>
          </p:cNvPr>
          <p:cNvSpPr/>
          <p:nvPr/>
        </p:nvSpPr>
        <p:spPr>
          <a:xfrm>
            <a:off x="790106" y="6456091"/>
            <a:ext cx="10454595" cy="369330"/>
          </a:xfrm>
          <a:prstGeom prst="rect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СППР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39B00D5-8656-4A9F-8214-E40DD974A057}"/>
              </a:ext>
            </a:extLst>
          </p:cNvPr>
          <p:cNvCxnSpPr/>
          <p:nvPr/>
        </p:nvCxnSpPr>
        <p:spPr>
          <a:xfrm flipV="1">
            <a:off x="1471374" y="6034188"/>
            <a:ext cx="754714" cy="43233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D3DC6CE9-D88E-4157-82EE-A6B9211A681C}"/>
              </a:ext>
            </a:extLst>
          </p:cNvPr>
          <p:cNvCxnSpPr/>
          <p:nvPr/>
        </p:nvCxnSpPr>
        <p:spPr>
          <a:xfrm>
            <a:off x="2244813" y="6060878"/>
            <a:ext cx="523548" cy="35383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102B6C2-86A8-4D2E-ADA4-1437609D8DF8}"/>
              </a:ext>
            </a:extLst>
          </p:cNvPr>
          <p:cNvCxnSpPr/>
          <p:nvPr/>
        </p:nvCxnSpPr>
        <p:spPr>
          <a:xfrm flipV="1">
            <a:off x="4038332" y="6044876"/>
            <a:ext cx="754714" cy="43233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A1376982-BF39-461A-8F4A-E5097205948C}"/>
              </a:ext>
            </a:extLst>
          </p:cNvPr>
          <p:cNvCxnSpPr/>
          <p:nvPr/>
        </p:nvCxnSpPr>
        <p:spPr>
          <a:xfrm>
            <a:off x="4811771" y="6071566"/>
            <a:ext cx="523548" cy="35383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8EF296C7-E4F4-4C2A-A230-5859BD7FFC19}"/>
              </a:ext>
            </a:extLst>
          </p:cNvPr>
          <p:cNvCxnSpPr/>
          <p:nvPr/>
        </p:nvCxnSpPr>
        <p:spPr>
          <a:xfrm flipV="1">
            <a:off x="6758259" y="6029141"/>
            <a:ext cx="754714" cy="43233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10B5C7E-FF84-4B3D-8F88-C346B76B5886}"/>
              </a:ext>
            </a:extLst>
          </p:cNvPr>
          <p:cNvCxnSpPr/>
          <p:nvPr/>
        </p:nvCxnSpPr>
        <p:spPr>
          <a:xfrm>
            <a:off x="7531698" y="6055831"/>
            <a:ext cx="523548" cy="35383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06AF564-3AEA-4E04-9F97-87EBD3242AE7}"/>
              </a:ext>
            </a:extLst>
          </p:cNvPr>
          <p:cNvCxnSpPr>
            <a:cxnSpLocks/>
          </p:cNvCxnSpPr>
          <p:nvPr/>
        </p:nvCxnSpPr>
        <p:spPr>
          <a:xfrm flipV="1">
            <a:off x="9325217" y="6050123"/>
            <a:ext cx="773439" cy="372011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9B0CBEB1-64D3-494D-802A-C0A43642F3C5}"/>
              </a:ext>
            </a:extLst>
          </p:cNvPr>
          <p:cNvCxnSpPr/>
          <p:nvPr/>
        </p:nvCxnSpPr>
        <p:spPr>
          <a:xfrm>
            <a:off x="10113262" y="6075729"/>
            <a:ext cx="523548" cy="35383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CC106981-0F15-4C9C-9C65-0B265C401AAD}"/>
              </a:ext>
            </a:extLst>
          </p:cNvPr>
          <p:cNvCxnSpPr>
            <a:cxnSpLocks/>
          </p:cNvCxnSpPr>
          <p:nvPr/>
        </p:nvCxnSpPr>
        <p:spPr>
          <a:xfrm>
            <a:off x="3362430" y="6016489"/>
            <a:ext cx="0" cy="418565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650DD43-F878-4F23-96C5-71B26EBEEE45}"/>
              </a:ext>
            </a:extLst>
          </p:cNvPr>
          <p:cNvSpPr/>
          <p:nvPr/>
        </p:nvSpPr>
        <p:spPr>
          <a:xfrm>
            <a:off x="638146" y="1752016"/>
            <a:ext cx="10454595" cy="369330"/>
          </a:xfrm>
          <a:prstGeom prst="rect">
            <a:avLst/>
          </a:prstGeom>
          <a:solidFill>
            <a:srgbClr val="83B5C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Мультиагентная модель производства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50E0919B-B194-40C8-90EA-24E80959163D}"/>
              </a:ext>
            </a:extLst>
          </p:cNvPr>
          <p:cNvCxnSpPr>
            <a:cxnSpLocks/>
          </p:cNvCxnSpPr>
          <p:nvPr/>
        </p:nvCxnSpPr>
        <p:spPr>
          <a:xfrm>
            <a:off x="6115938" y="6016490"/>
            <a:ext cx="0" cy="418565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D7282800-A0F4-4088-9284-B4185EA5FC49}"/>
              </a:ext>
            </a:extLst>
          </p:cNvPr>
          <p:cNvCxnSpPr>
            <a:cxnSpLocks/>
          </p:cNvCxnSpPr>
          <p:nvPr/>
        </p:nvCxnSpPr>
        <p:spPr>
          <a:xfrm>
            <a:off x="8716750" y="6016489"/>
            <a:ext cx="0" cy="418565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380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023 L -0.0033 0.277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7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37 L -0.00556 -0.27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 L -0.03975 -0.0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27018 L -0.00556 -0.18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-54430"/>
            <a:ext cx="11718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Визуальное представления результатов планирования в конкретный момент времени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>
            <a:extLst>
              <a:ext uri="{FF2B5EF4-FFF2-40B4-BE49-F238E27FC236}">
                <a16:creationId xmlns:a16="http://schemas.microsoft.com/office/drawing/2014/main" id="{76152E11-106E-4595-AFCE-02B7D75A7AA7}"/>
              </a:ext>
            </a:extLst>
          </p:cNvPr>
          <p:cNvSpPr/>
          <p:nvPr/>
        </p:nvSpPr>
        <p:spPr>
          <a:xfrm>
            <a:off x="1289594" y="2097161"/>
            <a:ext cx="9531532" cy="4721666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8C805-CE4D-40B5-B18E-E61DB45F1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74" y="2188029"/>
            <a:ext cx="9373326" cy="4530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C0EA3-0DD0-4D7E-B1BF-4801B8E6D765}"/>
              </a:ext>
            </a:extLst>
          </p:cNvPr>
          <p:cNvSpPr txBox="1"/>
          <p:nvPr/>
        </p:nvSpPr>
        <p:spPr>
          <a:xfrm>
            <a:off x="410718" y="1671486"/>
            <a:ext cx="11411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Диаграмма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Гантта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последовательность операций одного из запланированных заказов</a:t>
            </a:r>
          </a:p>
        </p:txBody>
      </p:sp>
    </p:spTree>
    <p:extLst>
      <p:ext uri="{BB962C8B-B14F-4D97-AF65-F5344CB8AC3E}">
        <p14:creationId xmlns:p14="http://schemas.microsoft.com/office/powerpoint/2010/main" val="30747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36658" y="408858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MAP–решение в модели архитектуры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мка 12">
            <a:extLst>
              <a:ext uri="{FF2B5EF4-FFF2-40B4-BE49-F238E27FC236}">
                <a16:creationId xmlns:a16="http://schemas.microsoft.com/office/drawing/2014/main" id="{76152E11-106E-4595-AFCE-02B7D75A7AA7}"/>
              </a:ext>
            </a:extLst>
          </p:cNvPr>
          <p:cNvSpPr/>
          <p:nvPr/>
        </p:nvSpPr>
        <p:spPr>
          <a:xfrm>
            <a:off x="860704" y="2155696"/>
            <a:ext cx="4452747" cy="4686969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7A14B3-5D5D-4B7E-91D8-4CBC2D213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6" y="2221685"/>
            <a:ext cx="4234311" cy="45481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46CB8A-13DA-4F7F-B51C-E854E5770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710" y="2221685"/>
            <a:ext cx="4220317" cy="4548187"/>
          </a:xfrm>
          <a:prstGeom prst="rect">
            <a:avLst/>
          </a:prstGeom>
        </p:spPr>
      </p:pic>
      <p:sp>
        <p:nvSpPr>
          <p:cNvPr id="12" name="Рамка 11">
            <a:extLst>
              <a:ext uri="{FF2B5EF4-FFF2-40B4-BE49-F238E27FC236}">
                <a16:creationId xmlns:a16="http://schemas.microsoft.com/office/drawing/2014/main" id="{CCCDD713-86B3-40E1-8D11-2FF116C2B1C9}"/>
              </a:ext>
            </a:extLst>
          </p:cNvPr>
          <p:cNvSpPr/>
          <p:nvPr/>
        </p:nvSpPr>
        <p:spPr>
          <a:xfrm>
            <a:off x="6228506" y="2155695"/>
            <a:ext cx="4452747" cy="4686969"/>
          </a:xfrm>
          <a:prstGeom prst="frame">
            <a:avLst>
              <a:gd name="adj1" fmla="val 1421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0058D-FA97-4E00-8D45-30A5E1915754}"/>
              </a:ext>
            </a:extLst>
          </p:cNvPr>
          <p:cNvSpPr txBox="1"/>
          <p:nvPr/>
        </p:nvSpPr>
        <p:spPr>
          <a:xfrm>
            <a:off x="608466" y="1682793"/>
            <a:ext cx="49572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Традиционное решение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83860-9F1F-4D75-AA94-73B1B726614D}"/>
              </a:ext>
            </a:extLst>
          </p:cNvPr>
          <p:cNvSpPr txBox="1"/>
          <p:nvPr/>
        </p:nvSpPr>
        <p:spPr>
          <a:xfrm>
            <a:off x="5407665" y="1689493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EAA3D8F-E42E-443A-85FC-D5FD40921A63}"/>
              </a:ext>
            </a:extLst>
          </p:cNvPr>
          <p:cNvCxnSpPr>
            <a:cxnSpLocks/>
          </p:cNvCxnSpPr>
          <p:nvPr/>
        </p:nvCxnSpPr>
        <p:spPr>
          <a:xfrm>
            <a:off x="5776332" y="3339792"/>
            <a:ext cx="0" cy="2252546"/>
          </a:xfrm>
          <a:prstGeom prst="line">
            <a:avLst/>
          </a:prstGeom>
          <a:ln w="38100" cmpd="sng">
            <a:solidFill>
              <a:srgbClr val="316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417510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Схема передачи данных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9448B-FA47-4442-A011-E30C07BA9839}"/>
              </a:ext>
            </a:extLst>
          </p:cNvPr>
          <p:cNvSpPr txBox="1"/>
          <p:nvPr/>
        </p:nvSpPr>
        <p:spPr>
          <a:xfrm>
            <a:off x="1768215" y="1927385"/>
            <a:ext cx="706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Заказы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тип заказа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кол-во элементов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 сдачи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2328" y="3344297"/>
            <a:ext cx="819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План-график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интервалы времен запланированных технологических операций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8215" y="4710189"/>
            <a:ext cx="741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Детальное расписание работ в разрезе цехов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фактические интервалы времен запланированных технологических операций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F8F11EF-B1BE-429A-A600-E752154B6A9C}"/>
              </a:ext>
            </a:extLst>
          </p:cNvPr>
          <p:cNvSpPr/>
          <p:nvPr/>
        </p:nvSpPr>
        <p:spPr>
          <a:xfrm>
            <a:off x="798525" y="1774326"/>
            <a:ext cx="530254" cy="495678"/>
          </a:xfrm>
          <a:prstGeom prst="ellipse">
            <a:avLst/>
          </a:prstGeom>
          <a:solidFill>
            <a:srgbClr val="A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C9246CC-C1C8-4595-B6AF-7729ABC27BAC}"/>
              </a:ext>
            </a:extLst>
          </p:cNvPr>
          <p:cNvSpPr/>
          <p:nvPr/>
        </p:nvSpPr>
        <p:spPr>
          <a:xfrm>
            <a:off x="843157" y="4231992"/>
            <a:ext cx="522585" cy="495678"/>
          </a:xfrm>
          <a:prstGeom prst="ellipse">
            <a:avLst/>
          </a:prstGeom>
          <a:solidFill>
            <a:srgbClr val="589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A5DC64A-0531-48AC-AEF1-4B2DBA2C721A}"/>
              </a:ext>
            </a:extLst>
          </p:cNvPr>
          <p:cNvSpPr/>
          <p:nvPr/>
        </p:nvSpPr>
        <p:spPr>
          <a:xfrm>
            <a:off x="10185322" y="5633519"/>
            <a:ext cx="522586" cy="495678"/>
          </a:xfrm>
          <a:prstGeom prst="ellipse">
            <a:avLst/>
          </a:prstGeom>
          <a:solidFill>
            <a:srgbClr val="497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4C28073-98F8-4661-837A-49324E57E4FD}"/>
              </a:ext>
            </a:extLst>
          </p:cNvPr>
          <p:cNvSpPr/>
          <p:nvPr/>
        </p:nvSpPr>
        <p:spPr>
          <a:xfrm>
            <a:off x="1638594" y="1774326"/>
            <a:ext cx="1371473" cy="358698"/>
          </a:xfrm>
          <a:prstGeom prst="rect">
            <a:avLst/>
          </a:prstGeom>
          <a:solidFill>
            <a:srgbClr val="2F5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5C4CDA8-5A85-42D6-8B9F-B91294E7E9DD}"/>
              </a:ext>
            </a:extLst>
          </p:cNvPr>
          <p:cNvCxnSpPr>
            <a:cxnSpLocks/>
          </p:cNvCxnSpPr>
          <p:nvPr/>
        </p:nvCxnSpPr>
        <p:spPr>
          <a:xfrm flipV="1">
            <a:off x="1643892" y="2132063"/>
            <a:ext cx="0" cy="867674"/>
          </a:xfrm>
          <a:prstGeom prst="line">
            <a:avLst/>
          </a:prstGeom>
          <a:ln w="2222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F72FECE-EDCE-4698-8BA1-11C80C7DE3C2}"/>
              </a:ext>
            </a:extLst>
          </p:cNvPr>
          <p:cNvCxnSpPr>
            <a:cxnSpLocks/>
          </p:cNvCxnSpPr>
          <p:nvPr/>
        </p:nvCxnSpPr>
        <p:spPr>
          <a:xfrm>
            <a:off x="5698901" y="4291592"/>
            <a:ext cx="4184501" cy="203"/>
          </a:xfrm>
          <a:prstGeom prst="line">
            <a:avLst/>
          </a:prstGeom>
          <a:ln w="22225">
            <a:solidFill>
              <a:srgbClr val="2F528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1735E02-2867-4071-AE3D-6BC07F189862}"/>
              </a:ext>
            </a:extLst>
          </p:cNvPr>
          <p:cNvSpPr/>
          <p:nvPr/>
        </p:nvSpPr>
        <p:spPr>
          <a:xfrm>
            <a:off x="8511929" y="2992229"/>
            <a:ext cx="1371473" cy="358698"/>
          </a:xfrm>
          <a:prstGeom prst="rect">
            <a:avLst/>
          </a:prstGeom>
          <a:solidFill>
            <a:srgbClr val="2F5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54FB96C-D971-4829-9165-73F031764732}"/>
              </a:ext>
            </a:extLst>
          </p:cNvPr>
          <p:cNvSpPr/>
          <p:nvPr/>
        </p:nvSpPr>
        <p:spPr>
          <a:xfrm>
            <a:off x="10185322" y="2958454"/>
            <a:ext cx="522586" cy="495679"/>
          </a:xfrm>
          <a:prstGeom prst="ellipse">
            <a:avLst/>
          </a:prstGeom>
          <a:solidFill>
            <a:srgbClr val="87B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9136328-BC33-406C-B660-635769C8F56D}"/>
              </a:ext>
            </a:extLst>
          </p:cNvPr>
          <p:cNvCxnSpPr>
            <a:cxnSpLocks/>
          </p:cNvCxnSpPr>
          <p:nvPr/>
        </p:nvCxnSpPr>
        <p:spPr>
          <a:xfrm flipH="1">
            <a:off x="1638594" y="2987484"/>
            <a:ext cx="3944098" cy="13215"/>
          </a:xfrm>
          <a:prstGeom prst="line">
            <a:avLst/>
          </a:prstGeom>
          <a:ln w="22225">
            <a:solidFill>
              <a:srgbClr val="2F528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7D65104-3B30-45FE-83CC-A550CA11DA87}"/>
              </a:ext>
            </a:extLst>
          </p:cNvPr>
          <p:cNvSpPr/>
          <p:nvPr/>
        </p:nvSpPr>
        <p:spPr>
          <a:xfrm>
            <a:off x="1721258" y="2132063"/>
            <a:ext cx="6857134" cy="5853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0E5C248-6B31-471E-8EE2-19A1D08CF9C0}"/>
              </a:ext>
            </a:extLst>
          </p:cNvPr>
          <p:cNvSpPr/>
          <p:nvPr/>
        </p:nvSpPr>
        <p:spPr>
          <a:xfrm>
            <a:off x="3271116" y="3348800"/>
            <a:ext cx="6524358" cy="64965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D6E139-598B-4947-8E5B-A793B927C152}"/>
              </a:ext>
            </a:extLst>
          </p:cNvPr>
          <p:cNvSpPr/>
          <p:nvPr/>
        </p:nvSpPr>
        <p:spPr>
          <a:xfrm>
            <a:off x="1638594" y="4298301"/>
            <a:ext cx="1371473" cy="358698"/>
          </a:xfrm>
          <a:prstGeom prst="rect">
            <a:avLst/>
          </a:prstGeom>
          <a:solidFill>
            <a:srgbClr val="2F5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96F7F51-71C7-49D9-B364-510B3C15DD15}"/>
              </a:ext>
            </a:extLst>
          </p:cNvPr>
          <p:cNvCxnSpPr>
            <a:cxnSpLocks/>
          </p:cNvCxnSpPr>
          <p:nvPr/>
        </p:nvCxnSpPr>
        <p:spPr>
          <a:xfrm flipV="1">
            <a:off x="1644309" y="4656410"/>
            <a:ext cx="0" cy="977109"/>
          </a:xfrm>
          <a:prstGeom prst="line">
            <a:avLst/>
          </a:prstGeom>
          <a:ln w="2222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6C26845-1499-4EF2-B486-4F623F770198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638595" y="5633519"/>
            <a:ext cx="3839036" cy="0"/>
          </a:xfrm>
          <a:prstGeom prst="line">
            <a:avLst/>
          </a:prstGeom>
          <a:ln w="22225">
            <a:solidFill>
              <a:srgbClr val="2F528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9758F80-566A-4D4D-86BF-3BB4FAD5F8BA}"/>
              </a:ext>
            </a:extLst>
          </p:cNvPr>
          <p:cNvSpPr/>
          <p:nvPr/>
        </p:nvSpPr>
        <p:spPr>
          <a:xfrm>
            <a:off x="1721258" y="4656410"/>
            <a:ext cx="7418832" cy="7127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318EC4C-C237-4213-9553-FB1E85108C0D}"/>
              </a:ext>
            </a:extLst>
          </p:cNvPr>
          <p:cNvCxnSpPr>
            <a:cxnSpLocks/>
          </p:cNvCxnSpPr>
          <p:nvPr/>
        </p:nvCxnSpPr>
        <p:spPr>
          <a:xfrm flipV="1">
            <a:off x="9879592" y="3348800"/>
            <a:ext cx="0" cy="949501"/>
          </a:xfrm>
          <a:prstGeom prst="line">
            <a:avLst/>
          </a:prstGeom>
          <a:ln w="22225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6CA501-102F-43A4-A4AD-544C9B2F2FAA}"/>
              </a:ext>
            </a:extLst>
          </p:cNvPr>
          <p:cNvSpPr/>
          <p:nvPr/>
        </p:nvSpPr>
        <p:spPr>
          <a:xfrm>
            <a:off x="8508971" y="5633519"/>
            <a:ext cx="1371473" cy="358698"/>
          </a:xfrm>
          <a:prstGeom prst="rect">
            <a:avLst/>
          </a:prstGeom>
          <a:solidFill>
            <a:srgbClr val="2F5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BB3605E-91CF-48EE-AB75-82D30534B076}"/>
              </a:ext>
            </a:extLst>
          </p:cNvPr>
          <p:cNvSpPr/>
          <p:nvPr/>
        </p:nvSpPr>
        <p:spPr>
          <a:xfrm>
            <a:off x="3271116" y="5997437"/>
            <a:ext cx="6524358" cy="64965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41FEA4-0F40-46A2-8EF3-2C22BE04755A}"/>
              </a:ext>
            </a:extLst>
          </p:cNvPr>
          <p:cNvSpPr txBox="1"/>
          <p:nvPr/>
        </p:nvSpPr>
        <p:spPr>
          <a:xfrm>
            <a:off x="3271116" y="6002299"/>
            <a:ext cx="648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отчетности на основе детального расписания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381826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87606" y="417510"/>
            <a:ext cx="117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Выводы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F9448B-FA47-4442-A011-E30C07BA9839}"/>
              </a:ext>
            </a:extLst>
          </p:cNvPr>
          <p:cNvSpPr txBox="1"/>
          <p:nvPr/>
        </p:nvSpPr>
        <p:spPr>
          <a:xfrm>
            <a:off x="457748" y="1752295"/>
            <a:ext cx="112102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СППР, основанные на концепции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мультиагентного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подхода, вносят свой вклад в создание ценности производственных предприятий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Мультиагентный подход в планировании и диспетчеризации производства позволяет в сжатые сроки находить эффективные распределения работ в разрезе рабочих центров, что положительным образом влияет на финансовый результат предприятия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мультиагентных технологий для решения задач оперативного планирования позволяет предприятию быть более восприимчивым ко внешним, изменчивым условиям, что позволяет оперативно корректировать имеющиеся планы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Предложенная мультиагентная модель планирования и диспетчирования производства может быть встроена в существующую архитектуру предприятия, расширяя функциональность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</a:p>
          <a:p>
            <a:pPr marL="342900" indent="-342900" algn="just">
              <a:buAutoNum type="arabicParenR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EB65-605A-4DD5-A6A3-5BBC26BF9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1318-E31F-4B3B-ABAD-B0EE1E91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57" y="1366837"/>
            <a:ext cx="11288486" cy="197507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966E77-3996-4078-9CAD-EF894C4C6A91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35" y="2294038"/>
            <a:ext cx="4306000" cy="45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20A7B3C1-0403-4F8D-88ED-9BB77E78B456}"/>
              </a:ext>
            </a:extLst>
          </p:cNvPr>
          <p:cNvSpPr/>
          <p:nvPr/>
        </p:nvSpPr>
        <p:spPr>
          <a:xfrm rot="16200000">
            <a:off x="7948988" y="1744851"/>
            <a:ext cx="3264488" cy="4100990"/>
          </a:xfrm>
          <a:prstGeom prst="homePlate">
            <a:avLst>
              <a:gd name="adj" fmla="val 26735"/>
            </a:avLst>
          </a:prstGeom>
          <a:solidFill>
            <a:srgbClr val="ACDBE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: пятиугольник 25">
            <a:extLst>
              <a:ext uri="{FF2B5EF4-FFF2-40B4-BE49-F238E27FC236}">
                <a16:creationId xmlns:a16="http://schemas.microsoft.com/office/drawing/2014/main" id="{48D6F9FA-5131-44CB-B47A-AB1795D8156D}"/>
              </a:ext>
            </a:extLst>
          </p:cNvPr>
          <p:cNvSpPr/>
          <p:nvPr/>
        </p:nvSpPr>
        <p:spPr>
          <a:xfrm rot="16200000">
            <a:off x="696539" y="1657237"/>
            <a:ext cx="3264486" cy="4286144"/>
          </a:xfrm>
          <a:prstGeom prst="homePlate">
            <a:avLst>
              <a:gd name="adj" fmla="val 26735"/>
            </a:avLst>
          </a:prstGeom>
          <a:solidFill>
            <a:srgbClr val="ACDBE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4921FA-CABB-4C66-8EA3-2579EEB0DE7C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2D668D9-8589-43DD-8519-B6A1A9E0B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AAFD6-3FB1-4D44-BD96-1C14A03A225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5374640" y="3845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C6D8-7DCD-49E2-AE1A-FAE788B61D38}"/>
              </a:ext>
            </a:extLst>
          </p:cNvPr>
          <p:cNvSpPr txBox="1"/>
          <p:nvPr/>
        </p:nvSpPr>
        <p:spPr>
          <a:xfrm>
            <a:off x="355600" y="332517"/>
            <a:ext cx="114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Концепция архитектуры предприятия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FF69D-ACD5-4897-A148-4C445CC39F41}"/>
              </a:ext>
            </a:extLst>
          </p:cNvPr>
          <p:cNvSpPr txBox="1"/>
          <p:nvPr/>
        </p:nvSpPr>
        <p:spPr>
          <a:xfrm>
            <a:off x="288618" y="2899130"/>
            <a:ext cx="4136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предприятия возникла в ответ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согласования требований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бизнеса и набирающих роль в управлении информационных систем и технологий: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бизнеса к ИТ-поддержке его процессов являются драйвером внедрения ИТ-систем на предприятиях.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00B0D-1C70-49F7-94CB-EB3A430E5752}"/>
              </a:ext>
            </a:extLst>
          </p:cNvPr>
          <p:cNvSpPr txBox="1"/>
          <p:nvPr/>
        </p:nvSpPr>
        <p:spPr>
          <a:xfrm>
            <a:off x="7720148" y="2922231"/>
            <a:ext cx="3841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Актуальные тренды архитектуры предприятия: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комплексных представлений об архитектурных моделях, которые учитывают ИТ-поддержку производственных и технологических процессов и различные аспекты оптимизации этих процессов.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D97D303A-37F3-4638-87A5-6C73AB180B4D}"/>
              </a:ext>
            </a:extLst>
          </p:cNvPr>
          <p:cNvSpPr/>
          <p:nvPr/>
        </p:nvSpPr>
        <p:spPr>
          <a:xfrm>
            <a:off x="4633609" y="1729469"/>
            <a:ext cx="2951292" cy="500265"/>
          </a:xfrm>
          <a:prstGeom prst="frame">
            <a:avLst>
              <a:gd name="adj1" fmla="val 8055"/>
            </a:avLst>
          </a:prstGeom>
          <a:gradFill flip="none" rotWithShape="1">
            <a:gsLst>
              <a:gs pos="2000">
                <a:srgbClr val="274277"/>
              </a:gs>
              <a:gs pos="98000">
                <a:srgbClr val="AAE1E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FCE03-9392-43F3-9EB1-198E5D4AE9AF}"/>
              </a:ext>
            </a:extLst>
          </p:cNvPr>
          <p:cNvSpPr txBox="1"/>
          <p:nvPr/>
        </p:nvSpPr>
        <p:spPr>
          <a:xfrm>
            <a:off x="4623449" y="1793773"/>
            <a:ext cx="29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предприятия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00AF54-2BA0-43D6-9E57-56CB4F256346}"/>
              </a:ext>
            </a:extLst>
          </p:cNvPr>
          <p:cNvSpPr/>
          <p:nvPr/>
        </p:nvSpPr>
        <p:spPr>
          <a:xfrm rot="10800000">
            <a:off x="0" y="-26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91E4E-20BF-4F51-AF47-B73FB21A785C}"/>
              </a:ext>
            </a:extLst>
          </p:cNvPr>
          <p:cNvSpPr txBox="1"/>
          <p:nvPr/>
        </p:nvSpPr>
        <p:spPr>
          <a:xfrm>
            <a:off x="335280" y="140168"/>
            <a:ext cx="11496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Развитие концепции архитектуры предприятия 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20F83DC3-8E9F-43C5-9751-DD279507F98A}"/>
              </a:ext>
            </a:extLst>
          </p:cNvPr>
          <p:cNvCxnSpPr>
            <a:cxnSpLocks/>
            <a:stCxn id="26" idx="3"/>
            <a:endCxn id="3" idx="1"/>
          </p:cNvCxnSpPr>
          <p:nvPr/>
        </p:nvCxnSpPr>
        <p:spPr>
          <a:xfrm rot="5400000" flipH="1" flipV="1">
            <a:off x="3381302" y="925920"/>
            <a:ext cx="189627" cy="2294667"/>
          </a:xfrm>
          <a:prstGeom prst="bentConnector4">
            <a:avLst>
              <a:gd name="adj1" fmla="val 97589"/>
              <a:gd name="adj2" fmla="val 85566"/>
            </a:avLst>
          </a:prstGeom>
          <a:ln w="25400">
            <a:solidFill>
              <a:srgbClr val="3166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C0B4A52A-6ED1-45CD-A6C2-A8DE9639374F}"/>
              </a:ext>
            </a:extLst>
          </p:cNvPr>
          <p:cNvCxnSpPr>
            <a:cxnSpLocks/>
            <a:stCxn id="3" idx="3"/>
            <a:endCxn id="28" idx="3"/>
          </p:cNvCxnSpPr>
          <p:nvPr/>
        </p:nvCxnSpPr>
        <p:spPr>
          <a:xfrm>
            <a:off x="7584901" y="1978439"/>
            <a:ext cx="1996331" cy="184663"/>
          </a:xfrm>
          <a:prstGeom prst="bentConnector4">
            <a:avLst>
              <a:gd name="adj1" fmla="val 9119"/>
              <a:gd name="adj2" fmla="val -2701"/>
            </a:avLst>
          </a:prstGeom>
          <a:ln w="25400">
            <a:solidFill>
              <a:srgbClr val="3166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1E845F5-FBF9-4A63-9303-529ED729A0F7}"/>
              </a:ext>
            </a:extLst>
          </p:cNvPr>
          <p:cNvSpPr/>
          <p:nvPr/>
        </p:nvSpPr>
        <p:spPr>
          <a:xfrm>
            <a:off x="5019902" y="5691319"/>
            <a:ext cx="6596291" cy="11185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1C70CF-1F0B-4658-8319-8532C9644E61}"/>
              </a:ext>
            </a:extLst>
          </p:cNvPr>
          <p:cNvSpPr/>
          <p:nvPr/>
        </p:nvSpPr>
        <p:spPr>
          <a:xfrm>
            <a:off x="5019903" y="4459656"/>
            <a:ext cx="6596291" cy="118504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6C8D8C-14B4-45CE-B625-35DE2CFCF382}"/>
              </a:ext>
            </a:extLst>
          </p:cNvPr>
          <p:cNvSpPr/>
          <p:nvPr/>
        </p:nvSpPr>
        <p:spPr>
          <a:xfrm>
            <a:off x="5019903" y="3275496"/>
            <a:ext cx="6596291" cy="113696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4921FA-CABB-4C66-8EA3-2579EEB0DE7C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2D668D9-8589-43DD-8519-B6A1A9E0B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0AAFD6-3FB1-4D44-BD96-1C14A03A225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5374640" y="3845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8AC6D8-7DCD-49E2-AE1A-FAE788B61D38}"/>
              </a:ext>
            </a:extLst>
          </p:cNvPr>
          <p:cNvSpPr txBox="1"/>
          <p:nvPr/>
        </p:nvSpPr>
        <p:spPr>
          <a:xfrm>
            <a:off x="355600" y="332517"/>
            <a:ext cx="114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Концепция архитектуры предприятия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00AF54-2BA0-43D6-9E57-56CB4F256346}"/>
              </a:ext>
            </a:extLst>
          </p:cNvPr>
          <p:cNvSpPr/>
          <p:nvPr/>
        </p:nvSpPr>
        <p:spPr>
          <a:xfrm rot="10800000">
            <a:off x="0" y="-26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91E4E-20BF-4F51-AF47-B73FB21A785C}"/>
              </a:ext>
            </a:extLst>
          </p:cNvPr>
          <p:cNvSpPr txBox="1"/>
          <p:nvPr/>
        </p:nvSpPr>
        <p:spPr>
          <a:xfrm>
            <a:off x="335280" y="140168"/>
            <a:ext cx="11496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Развитие концепции архитектуры предприятия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A5911F-5413-413B-BA76-4C41E4597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" y="3222177"/>
            <a:ext cx="5100115" cy="3635823"/>
          </a:xfrm>
          <a:prstGeom prst="rect">
            <a:avLst/>
          </a:prstGeom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B72F5704-5261-4FAA-906E-F6B5BBC579EA}"/>
              </a:ext>
            </a:extLst>
          </p:cNvPr>
          <p:cNvSpPr txBox="1">
            <a:spLocks/>
          </p:cNvSpPr>
          <p:nvPr/>
        </p:nvSpPr>
        <p:spPr>
          <a:xfrm>
            <a:off x="2101923" y="2372807"/>
            <a:ext cx="9514272" cy="6211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Существующие подходы к проектированию архитектуры предприятия учитывают такие классы информационных систем, как: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MES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АСУТП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F6AE4-8FC1-46AE-9BAD-37EB676B7254}"/>
              </a:ext>
            </a:extLst>
          </p:cNvPr>
          <p:cNvSpPr txBox="1"/>
          <p:nvPr/>
        </p:nvSpPr>
        <p:spPr>
          <a:xfrm>
            <a:off x="5102220" y="4456000"/>
            <a:ext cx="651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автоматизированная система управления производством. Решает задачи синхронизации, координации, анализа и оптимизации выпуска продукции в рамках производства (цеха) в режиме реального времени.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E2E2D-EC77-4CBB-985C-B9AF376B87BC}"/>
              </a:ext>
            </a:extLst>
          </p:cNvPr>
          <p:cNvSpPr txBox="1"/>
          <p:nvPr/>
        </p:nvSpPr>
        <p:spPr>
          <a:xfrm>
            <a:off x="2101923" y="1686737"/>
            <a:ext cx="9514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производственных и технологических процессов долгое время оставалась вне концепции архитектуры предприятия.</a:t>
            </a:r>
          </a:p>
          <a:p>
            <a:pPr algn="just"/>
            <a:endParaRPr lang="ru-RU" dirty="0"/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BC314D6D-1F96-444D-849C-C69FCD763A3A}"/>
              </a:ext>
            </a:extLst>
          </p:cNvPr>
          <p:cNvSpPr/>
          <p:nvPr/>
        </p:nvSpPr>
        <p:spPr>
          <a:xfrm>
            <a:off x="349758" y="1796841"/>
            <a:ext cx="553756" cy="454642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76916E22-0BD4-4B43-B9F2-72664D2801EC}"/>
              </a:ext>
            </a:extLst>
          </p:cNvPr>
          <p:cNvSpPr/>
          <p:nvPr/>
        </p:nvSpPr>
        <p:spPr>
          <a:xfrm>
            <a:off x="847198" y="1796841"/>
            <a:ext cx="553756" cy="454642"/>
          </a:xfrm>
          <a:prstGeom prst="chevron">
            <a:avLst/>
          </a:prstGeom>
          <a:solidFill>
            <a:srgbClr val="3E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5C0FA45B-E1C0-431C-9CB6-1937AF1E34E2}"/>
              </a:ext>
            </a:extLst>
          </p:cNvPr>
          <p:cNvSpPr/>
          <p:nvPr/>
        </p:nvSpPr>
        <p:spPr>
          <a:xfrm>
            <a:off x="1344638" y="1796841"/>
            <a:ext cx="553756" cy="454642"/>
          </a:xfrm>
          <a:prstGeom prst="chevron">
            <a:avLst/>
          </a:prstGeom>
          <a:solidFill>
            <a:srgbClr val="4B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9286D7DC-15BF-4E2D-B421-B86484B1755F}"/>
              </a:ext>
            </a:extLst>
          </p:cNvPr>
          <p:cNvSpPr/>
          <p:nvPr/>
        </p:nvSpPr>
        <p:spPr>
          <a:xfrm>
            <a:off x="349758" y="2496922"/>
            <a:ext cx="553756" cy="454642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9E75BF42-4B6C-489D-B5D8-3B4B8C901179}"/>
              </a:ext>
            </a:extLst>
          </p:cNvPr>
          <p:cNvSpPr/>
          <p:nvPr/>
        </p:nvSpPr>
        <p:spPr>
          <a:xfrm>
            <a:off x="847198" y="2496922"/>
            <a:ext cx="553756" cy="454642"/>
          </a:xfrm>
          <a:prstGeom prst="chevron">
            <a:avLst/>
          </a:prstGeom>
          <a:solidFill>
            <a:srgbClr val="88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DA0ABC3F-FB13-4A27-BE83-4B68DE6DCEF7}"/>
              </a:ext>
            </a:extLst>
          </p:cNvPr>
          <p:cNvSpPr/>
          <p:nvPr/>
        </p:nvSpPr>
        <p:spPr>
          <a:xfrm>
            <a:off x="1344638" y="2496922"/>
            <a:ext cx="553756" cy="454642"/>
          </a:xfrm>
          <a:prstGeom prst="chevron">
            <a:avLst/>
          </a:prstGeom>
          <a:solidFill>
            <a:srgbClr val="A1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385E15-5C42-4E15-9B0F-D471E4E44405}"/>
              </a:ext>
            </a:extLst>
          </p:cNvPr>
          <p:cNvSpPr txBox="1"/>
          <p:nvPr/>
        </p:nvSpPr>
        <p:spPr>
          <a:xfrm>
            <a:off x="5102220" y="3367048"/>
            <a:ext cx="651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система планирования ресурсов предприятия. Ключевая задача – управление хозяйственной и финансовой деятельностью предприятия.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9A491-7A68-4BF4-B36B-71021488A545}"/>
              </a:ext>
            </a:extLst>
          </p:cNvPr>
          <p:cNvSpPr txBox="1"/>
          <p:nvPr/>
        </p:nvSpPr>
        <p:spPr>
          <a:xfrm>
            <a:off x="5102222" y="5668557"/>
            <a:ext cx="651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АСУТП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системы управления отдельными функциональными блоками технологических процессов, системы управления инженерными сетями и системами снабжения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3108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4587351" y="3845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E0E0617-59FC-4B11-95CE-C7B9E1093A29}"/>
              </a:ext>
            </a:extLst>
          </p:cNvPr>
          <p:cNvSpPr/>
          <p:nvPr/>
        </p:nvSpPr>
        <p:spPr>
          <a:xfrm>
            <a:off x="902087" y="1892437"/>
            <a:ext cx="9794227" cy="861650"/>
          </a:xfrm>
          <a:prstGeom prst="frame">
            <a:avLst>
              <a:gd name="adj1" fmla="val 6474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335280" y="140168"/>
            <a:ext cx="11496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Развитие концепции архитектуры предприятия 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64E0077-E30D-432D-BF0A-A66E55DF6D4C}"/>
              </a:ext>
            </a:extLst>
          </p:cNvPr>
          <p:cNvSpPr txBox="1">
            <a:spLocks/>
          </p:cNvSpPr>
          <p:nvPr/>
        </p:nvSpPr>
        <p:spPr>
          <a:xfrm>
            <a:off x="1979641" y="4860499"/>
            <a:ext cx="8628133" cy="128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1pPr>
            <a:lvl2pPr marL="718457" marR="0" indent="-261257" algn="l" defTabSz="914400" rtl="0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2pPr>
            <a:lvl3pPr marL="1219200" marR="0" indent="-304800" algn="l" defTabSz="914400" rtl="0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3pPr>
            <a:lvl4pPr marL="1704109" marR="0" indent="-332509" algn="l" defTabSz="914400" rtl="0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4pPr>
            <a:lvl5pPr marL="2161309" marR="0" indent="-332509" algn="l" defTabSz="914400" rtl="0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egoe UI"/>
                <a:ea typeface="Segoe UI"/>
                <a:cs typeface="Segoe UI"/>
                <a:sym typeface="Segoe UI"/>
              </a:defRPr>
            </a:lvl9pPr>
          </a:lstStyle>
          <a:p>
            <a:pPr algn="just" hangingPunct="1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проведение анализа существующих систем оперативно-календарного планирования производства и определить возможности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мультиагентного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в планировании и диспетчеризации производства.</a:t>
            </a:r>
          </a:p>
          <a:p>
            <a:pPr hangingPunct="1">
              <a:lnSpc>
                <a:spcPct val="130000"/>
              </a:lnSpc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BC4BC-42FE-43D9-9A27-38AFE0FB5802}"/>
              </a:ext>
            </a:extLst>
          </p:cNvPr>
          <p:cNvSpPr txBox="1"/>
          <p:nvPr/>
        </p:nvSpPr>
        <p:spPr>
          <a:xfrm>
            <a:off x="990626" y="1966891"/>
            <a:ext cx="9617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 перечисленных классов систем не в полной мере позволяет учитывать реальные возможности производственных предприятий.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4248282A-2B70-4C6A-97ED-C8FD2A8030E3}"/>
              </a:ext>
            </a:extLst>
          </p:cNvPr>
          <p:cNvSpPr/>
          <p:nvPr/>
        </p:nvSpPr>
        <p:spPr>
          <a:xfrm>
            <a:off x="938228" y="2992949"/>
            <a:ext cx="375613" cy="319650"/>
          </a:xfrm>
          <a:prstGeom prst="chevron">
            <a:avLst/>
          </a:prstGeom>
          <a:solidFill>
            <a:srgbClr val="316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DF69B8D8-81B8-4DB0-A066-92CAC23AD225}"/>
              </a:ext>
            </a:extLst>
          </p:cNvPr>
          <p:cNvSpPr/>
          <p:nvPr/>
        </p:nvSpPr>
        <p:spPr>
          <a:xfrm>
            <a:off x="1213147" y="3000603"/>
            <a:ext cx="375613" cy="319650"/>
          </a:xfrm>
          <a:prstGeom prst="chevron">
            <a:avLst/>
          </a:prstGeom>
          <a:solidFill>
            <a:srgbClr val="3E7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337C92C2-F0C2-4874-9850-C51E28A13B21}"/>
              </a:ext>
            </a:extLst>
          </p:cNvPr>
          <p:cNvSpPr/>
          <p:nvPr/>
        </p:nvSpPr>
        <p:spPr>
          <a:xfrm>
            <a:off x="1488066" y="3000603"/>
            <a:ext cx="375613" cy="319650"/>
          </a:xfrm>
          <a:prstGeom prst="chevron">
            <a:avLst/>
          </a:prstGeom>
          <a:solidFill>
            <a:srgbClr val="4B7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B568B-BDA8-41D7-9224-91A476023A01}"/>
              </a:ext>
            </a:extLst>
          </p:cNvPr>
          <p:cNvSpPr txBox="1"/>
          <p:nvPr/>
        </p:nvSpPr>
        <p:spPr>
          <a:xfrm>
            <a:off x="1898394" y="2913457"/>
            <a:ext cx="8805238" cy="139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1"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Одним из возможных драйверов развития подходов к интеграции технологических и производственных процессов и соответствующих информационных систем в архитектуру предприятия является использование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мультиагентного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подхода для локальной оптимизации производства.</a:t>
            </a: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AAA2238A-87C5-4F43-9E5A-66B77C022959}"/>
              </a:ext>
            </a:extLst>
          </p:cNvPr>
          <p:cNvSpPr/>
          <p:nvPr/>
        </p:nvSpPr>
        <p:spPr>
          <a:xfrm>
            <a:off x="938227" y="4929503"/>
            <a:ext cx="375613" cy="319650"/>
          </a:xfrm>
          <a:prstGeom prst="chevron">
            <a:avLst/>
          </a:prstGeom>
          <a:solidFill>
            <a:srgbClr val="69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04DEE42C-1CFD-41F7-899C-DF4C5CA098C3}"/>
              </a:ext>
            </a:extLst>
          </p:cNvPr>
          <p:cNvSpPr/>
          <p:nvPr/>
        </p:nvSpPr>
        <p:spPr>
          <a:xfrm>
            <a:off x="1208613" y="4929503"/>
            <a:ext cx="375613" cy="319650"/>
          </a:xfrm>
          <a:prstGeom prst="chevron">
            <a:avLst/>
          </a:prstGeom>
          <a:solidFill>
            <a:srgbClr val="88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701A3C74-722E-4000-9DC5-937B364B4634}"/>
              </a:ext>
            </a:extLst>
          </p:cNvPr>
          <p:cNvSpPr/>
          <p:nvPr/>
        </p:nvSpPr>
        <p:spPr>
          <a:xfrm>
            <a:off x="1488066" y="4929503"/>
            <a:ext cx="375613" cy="319650"/>
          </a:xfrm>
          <a:prstGeom prst="chevron">
            <a:avLst/>
          </a:prstGeom>
          <a:solidFill>
            <a:srgbClr val="A1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пятиугольник 28">
            <a:extLst>
              <a:ext uri="{FF2B5EF4-FFF2-40B4-BE49-F238E27FC236}">
                <a16:creationId xmlns:a16="http://schemas.microsoft.com/office/drawing/2014/main" id="{67D41396-610A-4A97-8632-D3CDA7B72EB2}"/>
              </a:ext>
            </a:extLst>
          </p:cNvPr>
          <p:cNvSpPr/>
          <p:nvPr/>
        </p:nvSpPr>
        <p:spPr>
          <a:xfrm rot="10800000">
            <a:off x="1079959" y="2554953"/>
            <a:ext cx="9558494" cy="1051575"/>
          </a:xfrm>
          <a:prstGeom prst="homePlate">
            <a:avLst/>
          </a:prstGeom>
          <a:solidFill>
            <a:srgbClr val="B5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DF680519-72B0-484E-A4C7-F25CE6041FCC}"/>
              </a:ext>
            </a:extLst>
          </p:cNvPr>
          <p:cNvSpPr/>
          <p:nvPr/>
        </p:nvSpPr>
        <p:spPr>
          <a:xfrm rot="10800000">
            <a:off x="1079958" y="3972950"/>
            <a:ext cx="9558495" cy="1051576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246867FA-59A3-41BD-B425-6492AD5585C6}"/>
              </a:ext>
            </a:extLst>
          </p:cNvPr>
          <p:cNvSpPr/>
          <p:nvPr/>
        </p:nvSpPr>
        <p:spPr>
          <a:xfrm rot="10800000">
            <a:off x="1079957" y="5368901"/>
            <a:ext cx="9558496" cy="1051576"/>
          </a:xfrm>
          <a:prstGeom prst="homePlate">
            <a:avLst/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5372773" y="531171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335280" y="140168"/>
            <a:ext cx="11496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Сущность и задачи оперативного планирования производства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236510" y="1677684"/>
            <a:ext cx="11245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процессе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оперативно-календарного планирования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выполняются расчеты и устанавливаются: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53C5F-BAA2-4BAD-90A5-B3737E7F7311}"/>
              </a:ext>
            </a:extLst>
          </p:cNvPr>
          <p:cNvSpPr txBox="1"/>
          <p:nvPr/>
        </p:nvSpPr>
        <p:spPr>
          <a:xfrm>
            <a:off x="1583609" y="4172314"/>
            <a:ext cx="8979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задача цехам, производственным участками и рабочим местам по выпуску конкретных изделий, узлов и заготовок;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ADF5C-733C-4929-B72C-BB12C3836207}"/>
              </a:ext>
            </a:extLst>
          </p:cNvPr>
          <p:cNvSpPr txBox="1"/>
          <p:nvPr/>
        </p:nvSpPr>
        <p:spPr>
          <a:xfrm>
            <a:off x="1623191" y="2763548"/>
            <a:ext cx="894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нормативы движения предметов работы в производстве (нормативы запасов, размеры партий, периоды их запуска-выпуска и др.);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436F6-9AF1-46D6-96E3-8C81763558AA}"/>
              </a:ext>
            </a:extLst>
          </p:cNvPr>
          <p:cNvSpPr txBox="1"/>
          <p:nvPr/>
        </p:nvSpPr>
        <p:spPr>
          <a:xfrm>
            <a:off x="1598944" y="5526359"/>
            <a:ext cx="896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календарные графики, которыми устанавливается последовательность и сроки изготовления продукции на каждой стадии производства.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76693-BE0C-482A-9654-5ABF4C1D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419" y="2102546"/>
            <a:ext cx="2292175" cy="20173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D43A50-308F-4450-A0C6-C36298E97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5" y="3705561"/>
            <a:ext cx="1588424" cy="15884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E15C40-4357-44D9-8F4B-E8322CEEC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" y="5123560"/>
            <a:ext cx="1588424" cy="1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9808533" y="53617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335280" y="140168"/>
            <a:ext cx="11496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Сущность и задачи оперативного планирования производства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422643" y="2004831"/>
            <a:ext cx="11245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оперативно-календарного планирования: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53C5F-BAA2-4BAD-90A5-B3737E7F7311}"/>
              </a:ext>
            </a:extLst>
          </p:cNvPr>
          <p:cNvSpPr txBox="1"/>
          <p:nvPr/>
        </p:nvSpPr>
        <p:spPr>
          <a:xfrm>
            <a:off x="1107266" y="3782545"/>
            <a:ext cx="1003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равномерности и комплектности загрузки оборудования, работников и площадей;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7ADF5C-733C-4929-B72C-BB12C3836207}"/>
              </a:ext>
            </a:extLst>
          </p:cNvPr>
          <p:cNvSpPr txBox="1"/>
          <p:nvPr/>
        </p:nvSpPr>
        <p:spPr>
          <a:xfrm>
            <a:off x="1086278" y="2860953"/>
            <a:ext cx="100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ритмичности и своевременности производства;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5436F6-9AF1-46D6-96E3-8C81763558AA}"/>
              </a:ext>
            </a:extLst>
          </p:cNvPr>
          <p:cNvSpPr txBox="1"/>
          <p:nvPr/>
        </p:nvSpPr>
        <p:spPr>
          <a:xfrm>
            <a:off x="1086279" y="4884681"/>
            <a:ext cx="1006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максимальной непрерывности производства, т.е. обеспечение наименьшей продолжительности производственного цикла, который будет оказывать содействие уменьшению незавершенного производства и ускорению обращения оборотных средств.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FDBE68F-D9F3-482B-9A4C-307A064CA091}"/>
              </a:ext>
            </a:extLst>
          </p:cNvPr>
          <p:cNvSpPr/>
          <p:nvPr/>
        </p:nvSpPr>
        <p:spPr>
          <a:xfrm>
            <a:off x="379438" y="2761259"/>
            <a:ext cx="664754" cy="665452"/>
          </a:xfrm>
          <a:prstGeom prst="ellipse">
            <a:avLst/>
          </a:prstGeom>
          <a:solidFill>
            <a:srgbClr val="AC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728DFAB-8409-4F76-B507-E2ABBB446EDE}"/>
              </a:ext>
            </a:extLst>
          </p:cNvPr>
          <p:cNvSpPr/>
          <p:nvPr/>
        </p:nvSpPr>
        <p:spPr>
          <a:xfrm>
            <a:off x="377316" y="3824979"/>
            <a:ext cx="664754" cy="665452"/>
          </a:xfrm>
          <a:prstGeom prst="ellipse">
            <a:avLst/>
          </a:prstGeom>
          <a:solidFill>
            <a:srgbClr val="77A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84A1F54-BCF7-4BEC-9742-912B3F227E1F}"/>
              </a:ext>
            </a:extLst>
          </p:cNvPr>
          <p:cNvSpPr/>
          <p:nvPr/>
        </p:nvSpPr>
        <p:spPr>
          <a:xfrm>
            <a:off x="377316" y="4884681"/>
            <a:ext cx="664754" cy="665452"/>
          </a:xfrm>
          <a:prstGeom prst="ellipse">
            <a:avLst/>
          </a:prstGeom>
          <a:solidFill>
            <a:srgbClr val="497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418342" y="44794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: пятиугольник 28">
            <a:extLst>
              <a:ext uri="{FF2B5EF4-FFF2-40B4-BE49-F238E27FC236}">
                <a16:creationId xmlns:a16="http://schemas.microsoft.com/office/drawing/2014/main" id="{77D76280-5399-47F8-AB3C-86B1C630D736}"/>
              </a:ext>
            </a:extLst>
          </p:cNvPr>
          <p:cNvSpPr/>
          <p:nvPr/>
        </p:nvSpPr>
        <p:spPr>
          <a:xfrm rot="16200000">
            <a:off x="7413667" y="2663404"/>
            <a:ext cx="2621512" cy="5609924"/>
          </a:xfrm>
          <a:prstGeom prst="homePlate">
            <a:avLst>
              <a:gd name="adj" fmla="val 12240"/>
            </a:avLst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0991ACBE-B554-452B-B7FC-ED5E96320710}"/>
              </a:ext>
            </a:extLst>
          </p:cNvPr>
          <p:cNvSpPr/>
          <p:nvPr/>
        </p:nvSpPr>
        <p:spPr>
          <a:xfrm rot="16200000">
            <a:off x="1694030" y="2649290"/>
            <a:ext cx="2621512" cy="5638149"/>
          </a:xfrm>
          <a:prstGeom prst="homePlate">
            <a:avLst>
              <a:gd name="adj" fmla="val 12240"/>
            </a:avLst>
          </a:prstGeom>
          <a:solidFill>
            <a:srgbClr val="96C6D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9966A7-D6C4-47D3-BBDC-4652903C66A6}"/>
              </a:ext>
            </a:extLst>
          </p:cNvPr>
          <p:cNvSpPr/>
          <p:nvPr/>
        </p:nvSpPr>
        <p:spPr>
          <a:xfrm rot="10800000">
            <a:off x="0" y="0"/>
            <a:ext cx="12192000" cy="1645920"/>
          </a:xfrm>
          <a:prstGeom prst="rect">
            <a:avLst/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5E025-0AF4-4826-ABE8-4C79F8175814}"/>
              </a:ext>
            </a:extLst>
          </p:cNvPr>
          <p:cNvSpPr txBox="1"/>
          <p:nvPr/>
        </p:nvSpPr>
        <p:spPr>
          <a:xfrm>
            <a:off x="9808533" y="536173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626E60-A776-420C-B423-6EBFA696F784}"/>
              </a:ext>
            </a:extLst>
          </p:cNvPr>
          <p:cNvGrpSpPr/>
          <p:nvPr/>
        </p:nvGrpSpPr>
        <p:grpSpPr>
          <a:xfrm>
            <a:off x="11698512" y="1833041"/>
            <a:ext cx="307777" cy="4754883"/>
            <a:chOff x="11698512" y="1833041"/>
            <a:chExt cx="307777" cy="4754883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B2E3535-EACB-4F67-84AC-8B38180F9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32082" y="1833041"/>
              <a:ext cx="10160" cy="1351280"/>
            </a:xfrm>
            <a:prstGeom prst="line">
              <a:avLst/>
            </a:prstGeom>
            <a:ln w="38100">
              <a:solidFill>
                <a:srgbClr val="2359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B49E08-2CAA-4D48-B17D-55532FF62403}"/>
                </a:ext>
              </a:extLst>
            </p:cNvPr>
            <p:cNvSpPr txBox="1"/>
            <p:nvPr/>
          </p:nvSpPr>
          <p:spPr>
            <a:xfrm rot="5400000">
              <a:off x="10150600" y="4732234"/>
              <a:ext cx="340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235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Высшая школа управления и бизнеса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2FA2B5-1C5B-426A-AFE8-38723A1D7B6D}"/>
              </a:ext>
            </a:extLst>
          </p:cNvPr>
          <p:cNvSpPr txBox="1"/>
          <p:nvPr/>
        </p:nvSpPr>
        <p:spPr>
          <a:xfrm>
            <a:off x="296937" y="419047"/>
            <a:ext cx="114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Постановка задачи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7A01-C366-4107-9415-C4BBC1FF00A4}"/>
              </a:ext>
            </a:extLst>
          </p:cNvPr>
          <p:cNvSpPr txBox="1"/>
          <p:nvPr/>
        </p:nvSpPr>
        <p:spPr>
          <a:xfrm>
            <a:off x="122060" y="1765764"/>
            <a:ext cx="11442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производство, характеризуемое потоком входящих заказов,  набором рабочих центров и множеством технологических процессов (продуктов). Заказы, характеризуемые срочностью, продуктом и необходимыми для производства материалами, непрерывно, в произвольные моменты времени, поступают на реализацию, осуществляемую рабочими центрами, характеризуемыми специфическим уровнем производительности и набором ограничений.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7C7637-EB7C-45C4-BDB0-7079546C26F0}"/>
              </a:ext>
            </a:extLst>
          </p:cNvPr>
          <p:cNvCxnSpPr>
            <a:cxnSpLocks/>
          </p:cNvCxnSpPr>
          <p:nvPr/>
        </p:nvCxnSpPr>
        <p:spPr>
          <a:xfrm>
            <a:off x="4603399" y="78285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EFDE606-AAE6-4030-B7FC-1643EBEAE758}"/>
              </a:ext>
            </a:extLst>
          </p:cNvPr>
          <p:cNvSpPr txBox="1"/>
          <p:nvPr/>
        </p:nvSpPr>
        <p:spPr>
          <a:xfrm>
            <a:off x="220738" y="3427892"/>
            <a:ext cx="11245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референтной архитектурной модели, учитывающей возможности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мультиагентного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подхода в планировании и диспетчеризации производства и позволяющей поддерживать:</a:t>
            </a: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728EE434-CCD1-4861-BFF8-C0B3BEE4DA6F}"/>
              </a:ext>
            </a:extLst>
          </p:cNvPr>
          <p:cNvSpPr/>
          <p:nvPr/>
        </p:nvSpPr>
        <p:spPr>
          <a:xfrm>
            <a:off x="185710" y="3376226"/>
            <a:ext cx="11343674" cy="781383"/>
          </a:xfrm>
          <a:prstGeom prst="frame">
            <a:avLst>
              <a:gd name="adj1" fmla="val 10464"/>
            </a:avLst>
          </a:prstGeom>
          <a:gradFill flip="none" rotWithShape="1">
            <a:gsLst>
              <a:gs pos="2000">
                <a:srgbClr val="23597B"/>
              </a:gs>
              <a:gs pos="98000">
                <a:srgbClr val="ADDCE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33A5E-CBE6-451E-8151-5A9CA673729F}"/>
              </a:ext>
            </a:extLst>
          </p:cNvPr>
          <p:cNvSpPr txBox="1"/>
          <p:nvPr/>
        </p:nvSpPr>
        <p:spPr>
          <a:xfrm>
            <a:off x="528612" y="4409651"/>
            <a:ext cx="4952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оперативное планирования производства</a:t>
            </a:r>
            <a:r>
              <a:rPr lang="ru-RU" dirty="0"/>
              <a:t>, под которым понимается построение детализированного расписания работ на заданный период времени с целью определения стратегического плана работ и расчета технико-экономических показателей.  Ключевыми факторами являются выполнимость плана и его экономическая эффективность.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896207-9819-42A3-9C8A-0B12598D6E0A}"/>
              </a:ext>
            </a:extLst>
          </p:cNvPr>
          <p:cNvSpPr txBox="1"/>
          <p:nvPr/>
        </p:nvSpPr>
        <p:spPr>
          <a:xfrm>
            <a:off x="6263411" y="4409651"/>
            <a:ext cx="4952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диспетчеризацию производства</a:t>
            </a:r>
            <a:r>
              <a:rPr lang="ru-RU" dirty="0"/>
              <a:t>, под которой понимается непрерывный мониторинг выполнения плана в режиме реального времени  с целью получения оперативной информации о выполнении задач, а также своевременных корректировках плана при возникновении отклонений и внештатных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9525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2944</Words>
  <Application>Microsoft Office PowerPoint</Application>
  <PresentationFormat>Широкоэкранный</PresentationFormat>
  <Paragraphs>313</Paragraphs>
  <Slides>36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Arial Unicode MS</vt:lpstr>
      <vt:lpstr>Calibri</vt:lpstr>
      <vt:lpstr>Calibri Light</vt:lpstr>
      <vt:lpstr>Cambria Math</vt:lpstr>
      <vt:lpstr>Segoe UI</vt:lpstr>
      <vt:lpstr>Times New Roman</vt:lpstr>
      <vt:lpstr>Тема Office</vt:lpstr>
      <vt:lpstr>Equation</vt:lpstr>
      <vt:lpstr>Документ</vt:lpstr>
      <vt:lpstr>Мультиагентный подход в планировании и диспетчеризации производства как часть комплексных архитектурных решений на предприятии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Ершова</dc:creator>
  <cp:lastModifiedBy>Admin</cp:lastModifiedBy>
  <cp:revision>250</cp:revision>
  <dcterms:created xsi:type="dcterms:W3CDTF">2021-02-21T14:19:02Z</dcterms:created>
  <dcterms:modified xsi:type="dcterms:W3CDTF">2021-03-18T16:33:39Z</dcterms:modified>
</cp:coreProperties>
</file>